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22" r:id="rId3"/>
    <p:sldId id="258" r:id="rId4"/>
    <p:sldId id="311" r:id="rId5"/>
    <p:sldId id="312" r:id="rId6"/>
    <p:sldId id="313" r:id="rId7"/>
    <p:sldId id="314" r:id="rId8"/>
    <p:sldId id="315" r:id="rId9"/>
    <p:sldId id="316" r:id="rId10"/>
    <p:sldId id="318" r:id="rId11"/>
    <p:sldId id="317" r:id="rId12"/>
    <p:sldId id="310" r:id="rId13"/>
    <p:sldId id="319" r:id="rId14"/>
    <p:sldId id="320" r:id="rId15"/>
    <p:sldId id="321" r:id="rId16"/>
    <p:sldId id="32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1616"/>
    <a:srgbClr val="1A1A1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922"/>
    <p:restoredTop sz="96405"/>
  </p:normalViewPr>
  <p:slideViewPr>
    <p:cSldViewPr snapToGrid="0">
      <p:cViewPr varScale="1">
        <p:scale>
          <a:sx n="77" d="100"/>
          <a:sy n="77" d="100"/>
        </p:scale>
        <p:origin x="208" y="1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14547-3DA5-C640-A946-95E2ACDAD8F9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E7C83-0A7B-114C-A845-A215506074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057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Покажите скриншот сертификата или дайте ссылку на оригинал: https://www.commonsense.org/education/training/chatgpt-k12-foundations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44890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C50669-F905-41F2-C18A-E7B2DC5907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88388A4-9D82-460F-B43F-4C462DF1E5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9E6D6C-253A-4123-12AB-C3018859A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7813-15E5-E647-8B2D-15DB8674A9BE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F9EA18-7324-4B78-F40C-B49E9FE08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FE90BE-C3A3-970E-EFCF-1CE2C33C3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B632-8208-4540-ABEB-05781DA7DD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928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CA6EAF-F83B-E2D3-9F58-84763A313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2F6F1CE-DB85-C729-3341-3BE9A78092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D62CBF-4BD4-02F1-C667-6FE021E6F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7813-15E5-E647-8B2D-15DB8674A9BE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D930CA-EC80-4AD3-6B78-4E9FC6EA3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EAA1C2-5717-5826-F839-B9ED541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B632-8208-4540-ABEB-05781DA7DD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004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0C20E51-9247-E4BF-CC3F-0C4F1548DE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B9D5B00-2A98-EE9C-626E-B67F04B98B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03E337-C02B-641B-2413-1E17DB4C5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7813-15E5-E647-8B2D-15DB8674A9BE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56C4D6-17CF-D279-4C8D-BDE364E26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FC0F85-BF45-13DD-61D1-89F58A53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B632-8208-4540-ABEB-05781DA7DD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991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0BCB8F-74FE-9F11-EA2E-0B436B513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4AD87C-15AB-97B9-3860-472BC8794F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956E5F-0644-3797-692D-EE68DFEF3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7813-15E5-E647-8B2D-15DB8674A9BE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15B6CD-D2FD-CCB7-CE95-5D5511779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89073C-BAF2-5AFB-352C-D882F74CA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B632-8208-4540-ABEB-05781DA7DD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294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01F6FC-7DE6-4876-2D54-48C81939E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5746C8D-8966-589C-1472-1B3609670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F2D10E-5ED5-0A41-9DCE-A58C88133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7813-15E5-E647-8B2D-15DB8674A9BE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F7B33B-3E9C-8BCF-1D0F-F363D079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7B56B36-BE0A-09C2-2AE2-0EB1E42FB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B632-8208-4540-ABEB-05781DA7DD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43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049E36-5814-D8BF-D61B-D4671DA92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454114-0B24-A48A-C93F-CEA97A8FCB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F36BD56-0C58-52E3-D024-0B177727EC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B03C2B-569D-416F-66B1-F226F783C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7813-15E5-E647-8B2D-15DB8674A9BE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D3066E-6E6C-455F-29D1-59F9451D5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00B3D85-C247-3170-7159-F6B477655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B632-8208-4540-ABEB-05781DA7DD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087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112BDA-826D-0EC6-6B33-934525880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BEED37-64A8-892E-58DC-BA5AE64AD4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3504EDC-2409-A239-EF5D-877ED883BE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C5DFF80-406E-1547-670A-CA4CC0B9C9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67E721F-72D0-B6CC-71F4-A778D4A4F1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FAB2ECA-DE61-1002-F5AB-7F77F0D2B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7813-15E5-E647-8B2D-15DB8674A9BE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E8ABB35-6B14-CCA5-7388-B8733F3FD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9877A34-69AC-08B9-880B-969043623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B632-8208-4540-ABEB-05781DA7DD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761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AE4451-A43A-CABF-9C93-9EDC7B292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92740A0-DEA0-D462-8C99-C7F8196C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7813-15E5-E647-8B2D-15DB8674A9BE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2AD661-CAD9-31CF-330E-1C8B73B5A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0D0B335-120C-BA45-EE77-1F1746559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B632-8208-4540-ABEB-05781DA7DD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70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0527D9C-62B0-8203-85BF-AB5757A39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7813-15E5-E647-8B2D-15DB8674A9BE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FCD4650-6E32-5098-B9D1-88E46EF08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D87D786-ED09-8D41-ADFF-6BD822EBF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B632-8208-4540-ABEB-05781DA7DD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804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7C97A-72D7-D3A4-F8DE-4C2D6620B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7AE0CC-F288-C5B2-50EC-59F88993B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F19FCB3-C9F1-B5B4-F7E2-6AEA6D5C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23D08F-0243-8A9F-B4B5-B8FEE8CBC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7813-15E5-E647-8B2D-15DB8674A9BE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A6B7E9-AFFD-FF4B-4D3B-672BA3C86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208EF4-F999-AFD9-75B6-D181CDA63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B632-8208-4540-ABEB-05781DA7DD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495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7CC707-B6C6-9527-550E-1058FED42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7F1A85D-740B-2B10-C4EA-2976D36736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6CADF0-3B66-DBC4-F523-3984B0CEE4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BEE255-70FD-85A6-3861-091693DAF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F7813-15E5-E647-8B2D-15DB8674A9BE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D13F69-5A28-8840-67C5-AF2B9BD50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26EA54-57B0-51B4-0B67-389026A54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9B632-8208-4540-ABEB-05781DA7DD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053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445010-64E7-8ECD-2D53-444AAAC00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7D2508-61D2-18B9-3E3E-E0148D5E7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041E15-A316-CF4E-AB48-E94B2C6D73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F7813-15E5-E647-8B2D-15DB8674A9BE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2FE902-F180-51B8-B28F-0A2E419DC8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286D50-760D-8A68-8108-9AFFB24E78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9B632-8208-4540-ABEB-05781DA7DD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533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9F532C-CC09-8E35-19FF-A687C492A6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0630" y="1774034"/>
            <a:ext cx="4221226" cy="276594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F31DB-CBD3-4FFF-89FD-269E506017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52377"/>
            <a:ext cx="9144000" cy="2387600"/>
          </a:xfrm>
        </p:spPr>
        <p:txBody>
          <a:bodyPr/>
          <a:lstStyle/>
          <a:p>
            <a:r>
              <a:rPr sz="2400" b="1">
                <a:solidFill>
                  <a:srgbClr val="00467A"/>
                </a:solidFill>
                <a:latin typeface="Calibri"/>
              </a:rPr>
              <a:t>ИИ-ассистенты и ИИ-агенты в браузере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456DAFC-FAB9-48AC-EE7A-949396C1A8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55780"/>
            <a:ext cx="9144000" cy="402020"/>
          </a:xfrm>
        </p:spPr>
        <p:txBody>
          <a:bodyPr>
            <a:normAutofit/>
          </a:bodyPr>
          <a:lstStyle/>
          <a:p>
            <a:r>
              <a:rPr sz="1800" dirty="0">
                <a:solidFill>
                  <a:srgbClr val="222222"/>
                </a:solidFill>
                <a:latin typeface="Calibri"/>
              </a:rPr>
              <a:t>(</a:t>
            </a:r>
            <a:r>
              <a:rPr lang="ru-RU" sz="1800" dirty="0">
                <a:solidFill>
                  <a:srgbClr val="222222"/>
                </a:solidFill>
                <a:latin typeface="Calibri"/>
              </a:rPr>
              <a:t>на базе </a:t>
            </a:r>
            <a:r>
              <a:rPr lang="en-US" sz="1800" dirty="0">
                <a:solidFill>
                  <a:srgbClr val="222222"/>
                </a:solidFill>
                <a:latin typeface="Calibri"/>
              </a:rPr>
              <a:t>Perplexity Comet</a:t>
            </a:r>
            <a:r>
              <a:rPr sz="1800" dirty="0">
                <a:solidFill>
                  <a:srgbClr val="222222"/>
                </a:solidFill>
                <a:latin typeface="Calibri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0805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00E65-1FD3-5707-1DE0-AF9A55825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F0D642-F102-06F7-1BB4-2CB6C0410D5D}"/>
              </a:ext>
            </a:extLst>
          </p:cNvPr>
          <p:cNvSpPr txBox="1"/>
          <p:nvPr/>
        </p:nvSpPr>
        <p:spPr>
          <a:xfrm>
            <a:off x="641131" y="199698"/>
            <a:ext cx="4034181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467A"/>
                </a:solidFill>
              </a:defRPr>
            </a:pPr>
            <a:r>
              <a:rPr lang="en" dirty="0" err="1"/>
              <a:t>prism.openai.com</a:t>
            </a:r>
            <a:endParaRPr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331EDF-5D8E-3D4A-718A-52B39C4F008D}"/>
              </a:ext>
            </a:extLst>
          </p:cNvPr>
          <p:cNvSpPr txBox="1"/>
          <p:nvPr/>
        </p:nvSpPr>
        <p:spPr>
          <a:xfrm>
            <a:off x="681757" y="907584"/>
            <a:ext cx="10956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err="1"/>
              <a:t>Сонаписание</a:t>
            </a:r>
            <a:r>
              <a:rPr lang="ru-RU" i="1" dirty="0"/>
              <a:t> научных работ</a:t>
            </a:r>
            <a:endParaRPr lang="ru-KZ" i="1" dirty="0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20C41E33-6853-2064-F7FE-A4A10D599A37}"/>
              </a:ext>
            </a:extLst>
          </p:cNvPr>
          <p:cNvGrpSpPr/>
          <p:nvPr/>
        </p:nvGrpSpPr>
        <p:grpSpPr>
          <a:xfrm>
            <a:off x="1885324" y="1276916"/>
            <a:ext cx="8748920" cy="5381386"/>
            <a:chOff x="1885324" y="1276916"/>
            <a:chExt cx="8748920" cy="5381386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4E055EC1-903C-AE6C-34CF-9131CAB54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85324" y="1276916"/>
              <a:ext cx="8748920" cy="5381386"/>
            </a:xfrm>
            <a:prstGeom prst="rect">
              <a:avLst/>
            </a:prstGeom>
          </p:spPr>
        </p:pic>
        <p:sp>
          <p:nvSpPr>
            <p:cNvPr id="11" name="Скругленный прямоугольник 10">
              <a:extLst>
                <a:ext uri="{FF2B5EF4-FFF2-40B4-BE49-F238E27FC236}">
                  <a16:creationId xmlns:a16="http://schemas.microsoft.com/office/drawing/2014/main" id="{D8206D1D-D041-055D-AA66-FEF90CE1A87E}"/>
                </a:ext>
              </a:extLst>
            </p:cNvPr>
            <p:cNvSpPr/>
            <p:nvPr/>
          </p:nvSpPr>
          <p:spPr>
            <a:xfrm>
              <a:off x="2223370" y="6454787"/>
              <a:ext cx="376955" cy="83799"/>
            </a:xfrm>
            <a:prstGeom prst="roundRect">
              <a:avLst/>
            </a:prstGeom>
            <a:solidFill>
              <a:srgbClr val="16161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</p:grpSp>
    </p:spTree>
    <p:extLst>
      <p:ext uri="{BB962C8B-B14F-4D97-AF65-F5344CB8AC3E}">
        <p14:creationId xmlns:p14="http://schemas.microsoft.com/office/powerpoint/2010/main" val="875222121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2FE40-6435-7260-0614-E8A38946F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9AE33E-3DA8-9FDB-AB95-9AF17052AEA0}"/>
              </a:ext>
            </a:extLst>
          </p:cNvPr>
          <p:cNvSpPr txBox="1"/>
          <p:nvPr/>
        </p:nvSpPr>
        <p:spPr>
          <a:xfrm>
            <a:off x="641131" y="199698"/>
            <a:ext cx="247266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467A"/>
                </a:solidFill>
              </a:defRPr>
            </a:pPr>
            <a:r>
              <a:rPr lang="ru-KZ" dirty="0"/>
              <a:t>aithor.com</a:t>
            </a:r>
            <a:endParaRPr sz="4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C31C8F-BBC2-4F1C-AA9C-E7DA1190E757}"/>
              </a:ext>
            </a:extLst>
          </p:cNvPr>
          <p:cNvSpPr txBox="1"/>
          <p:nvPr/>
        </p:nvSpPr>
        <p:spPr>
          <a:xfrm>
            <a:off x="681757" y="907584"/>
            <a:ext cx="10956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AI </a:t>
            </a:r>
            <a:r>
              <a:rPr lang="ru-RU" i="1" dirty="0"/>
              <a:t>для подбора литературы и написания черновиков рефератов</a:t>
            </a:r>
            <a:endParaRPr lang="ru-KZ" i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4D9E84-581A-8211-8FE1-D6DD146183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6595" y="1354406"/>
            <a:ext cx="8516439" cy="517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55945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182880"/>
            <a:ext cx="98755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00467A"/>
                </a:solidFill>
                <a:latin typeface="Calibri"/>
              </a:rPr>
              <a:t>Где ИИ-браузер реально экономит время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713232"/>
            <a:ext cx="5151603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i="1" dirty="0" err="1">
                <a:solidFill>
                  <a:srgbClr val="666666"/>
                </a:solidFill>
                <a:latin typeface="Calibri"/>
              </a:rPr>
              <a:t>Не</a:t>
            </a:r>
            <a:r>
              <a:rPr sz="1400" i="1" dirty="0">
                <a:solidFill>
                  <a:srgbClr val="666666"/>
                </a:solidFill>
                <a:latin typeface="Calibri"/>
              </a:rPr>
              <a:t> </a:t>
            </a:r>
            <a:r>
              <a:rPr lang="ru-RU" sz="1400" i="1" dirty="0">
                <a:solidFill>
                  <a:srgbClr val="666666"/>
                </a:solidFill>
                <a:latin typeface="Calibri"/>
              </a:rPr>
              <a:t>"</a:t>
            </a:r>
            <a:r>
              <a:rPr sz="1400" i="1" dirty="0" err="1">
                <a:solidFill>
                  <a:srgbClr val="666666"/>
                </a:solidFill>
                <a:latin typeface="Calibri"/>
              </a:rPr>
              <a:t>вместо</a:t>
            </a:r>
            <a:r>
              <a:rPr sz="1400" i="1" dirty="0">
                <a:solidFill>
                  <a:srgbClr val="666666"/>
                </a:solidFill>
                <a:latin typeface="Calibri"/>
              </a:rPr>
              <a:t> </a:t>
            </a:r>
            <a:r>
              <a:rPr sz="1400" i="1" dirty="0" err="1">
                <a:solidFill>
                  <a:srgbClr val="666666"/>
                </a:solidFill>
                <a:latin typeface="Calibri"/>
              </a:rPr>
              <a:t>браузера</a:t>
            </a:r>
            <a:r>
              <a:rPr sz="1400" i="1" dirty="0">
                <a:solidFill>
                  <a:srgbClr val="666666"/>
                </a:solidFill>
                <a:latin typeface="Calibri"/>
              </a:rPr>
              <a:t>”, </a:t>
            </a:r>
            <a:r>
              <a:rPr sz="1400" i="1" dirty="0" err="1">
                <a:solidFill>
                  <a:srgbClr val="666666"/>
                </a:solidFill>
                <a:latin typeface="Calibri"/>
              </a:rPr>
              <a:t>а</a:t>
            </a:r>
            <a:r>
              <a:rPr sz="1400" i="1" dirty="0">
                <a:solidFill>
                  <a:srgbClr val="666666"/>
                </a:solidFill>
                <a:latin typeface="Calibri"/>
              </a:rPr>
              <a:t> </a:t>
            </a:r>
            <a:r>
              <a:rPr sz="1400" i="1" dirty="0" err="1">
                <a:solidFill>
                  <a:srgbClr val="666666"/>
                </a:solidFill>
                <a:latin typeface="Calibri"/>
              </a:rPr>
              <a:t>поверх</a:t>
            </a:r>
            <a:r>
              <a:rPr sz="1400" i="1" dirty="0">
                <a:solidFill>
                  <a:srgbClr val="666666"/>
                </a:solidFill>
                <a:latin typeface="Calibri"/>
              </a:rPr>
              <a:t> </a:t>
            </a:r>
            <a:r>
              <a:rPr sz="1400" i="1" dirty="0" err="1">
                <a:solidFill>
                  <a:srgbClr val="666666"/>
                </a:solidFill>
                <a:latin typeface="Calibri"/>
              </a:rPr>
              <a:t>рутинных</a:t>
            </a:r>
            <a:r>
              <a:rPr sz="1400" i="1" dirty="0">
                <a:solidFill>
                  <a:srgbClr val="666666"/>
                </a:solidFill>
                <a:latin typeface="Calibri"/>
              </a:rPr>
              <a:t> </a:t>
            </a:r>
            <a:r>
              <a:rPr sz="1400" i="1" dirty="0" err="1">
                <a:solidFill>
                  <a:srgbClr val="666666"/>
                </a:solidFill>
                <a:latin typeface="Calibri"/>
              </a:rPr>
              <a:t>действий</a:t>
            </a:r>
            <a:r>
              <a:rPr sz="1400" i="1" dirty="0">
                <a:solidFill>
                  <a:srgbClr val="666666"/>
                </a:solidFill>
                <a:latin typeface="Calibri"/>
              </a:rPr>
              <a:t> </a:t>
            </a:r>
            <a:r>
              <a:rPr sz="1400" i="1" dirty="0" err="1">
                <a:solidFill>
                  <a:srgbClr val="666666"/>
                </a:solidFill>
                <a:latin typeface="Calibri"/>
              </a:rPr>
              <a:t>в</a:t>
            </a:r>
            <a:r>
              <a:rPr sz="1400" i="1" dirty="0">
                <a:solidFill>
                  <a:srgbClr val="666666"/>
                </a:solidFill>
                <a:latin typeface="Calibri"/>
              </a:rPr>
              <a:t> </a:t>
            </a:r>
            <a:r>
              <a:rPr sz="1400" i="1" dirty="0" err="1">
                <a:solidFill>
                  <a:srgbClr val="666666"/>
                </a:solidFill>
                <a:latin typeface="Calibri"/>
              </a:rPr>
              <a:t>браузере</a:t>
            </a:r>
            <a:endParaRPr sz="1400" i="1" dirty="0">
              <a:solidFill>
                <a:srgbClr val="666666"/>
              </a:solidFill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40080" y="1234440"/>
            <a:ext cx="2606040" cy="1874519"/>
          </a:xfrm>
          <a:prstGeom prst="roundRect">
            <a:avLst/>
          </a:prstGeom>
          <a:solidFill>
            <a:srgbClr val="E9F2FB"/>
          </a:solidFill>
          <a:ln w="12700"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640080" y="1234440"/>
            <a:ext cx="109728" cy="1874519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1344168"/>
            <a:ext cx="2331720" cy="169163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>
                <a:solidFill>
                  <a:srgbClr val="4472C4"/>
                </a:solidFill>
                <a:latin typeface="Calibri"/>
              </a:rPr>
              <a:t>Поиск и сравнение</a:t>
            </a:r>
          </a:p>
          <a:p>
            <a:pPr>
              <a:spcBef>
                <a:spcPts val="200"/>
              </a:spcBef>
              <a:spcAft>
                <a:spcPts val="0"/>
              </a:spcAft>
              <a:defRPr sz="1300">
                <a:solidFill>
                  <a:srgbClr val="222222"/>
                </a:solidFill>
                <a:latin typeface="Calibri"/>
              </a:defRPr>
            </a:pPr>
            <a:r>
              <a:t>собрать варианты по нескольким сайтам</a:t>
            </a:r>
          </a:p>
          <a:p>
            <a:pPr>
              <a:spcBef>
                <a:spcPts val="200"/>
              </a:spcBef>
              <a:spcAft>
                <a:spcPts val="0"/>
              </a:spcAft>
              <a:defRPr sz="1300">
                <a:solidFill>
                  <a:srgbClr val="222222"/>
                </a:solidFill>
                <a:latin typeface="Calibri"/>
              </a:defRPr>
            </a:pPr>
            <a:r>
              <a:t>свести цены, условия, сроки</a:t>
            </a:r>
          </a:p>
          <a:p>
            <a:pPr>
              <a:spcBef>
                <a:spcPts val="200"/>
              </a:spcBef>
              <a:spcAft>
                <a:spcPts val="0"/>
              </a:spcAft>
              <a:defRPr sz="1300">
                <a:solidFill>
                  <a:srgbClr val="222222"/>
                </a:solidFill>
                <a:latin typeface="Calibri"/>
              </a:defRPr>
            </a:pPr>
            <a:r>
              <a:t>подготовить короткую сводку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01568" y="1234440"/>
            <a:ext cx="2606040" cy="1874519"/>
          </a:xfrm>
          <a:prstGeom prst="roundRect">
            <a:avLst/>
          </a:prstGeom>
          <a:solidFill>
            <a:srgbClr val="FCEEE3"/>
          </a:solidFill>
          <a:ln w="12700"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3401568" y="1234440"/>
            <a:ext cx="109728" cy="187451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584448" y="1344168"/>
            <a:ext cx="2331720" cy="169163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>
                <a:solidFill>
                  <a:srgbClr val="ED7D31"/>
                </a:solidFill>
                <a:latin typeface="Calibri"/>
              </a:rPr>
              <a:t>Работа с вкладками</a:t>
            </a:r>
          </a:p>
          <a:p>
            <a:pPr>
              <a:spcBef>
                <a:spcPts val="200"/>
              </a:spcBef>
              <a:spcAft>
                <a:spcPts val="0"/>
              </a:spcAft>
              <a:defRPr sz="1300">
                <a:solidFill>
                  <a:srgbClr val="222222"/>
                </a:solidFill>
                <a:latin typeface="Calibri"/>
              </a:defRPr>
            </a:pPr>
            <a:r>
              <a:t>понять, что общего в 10-20 вкладках</a:t>
            </a:r>
          </a:p>
          <a:p>
            <a:pPr>
              <a:spcBef>
                <a:spcPts val="200"/>
              </a:spcBef>
              <a:spcAft>
                <a:spcPts val="0"/>
              </a:spcAft>
              <a:defRPr sz="1300">
                <a:solidFill>
                  <a:srgbClr val="222222"/>
                </a:solidFill>
                <a:latin typeface="Calibri"/>
              </a:defRPr>
            </a:pPr>
            <a:r>
              <a:t>вытащить тезисы без ручного чтения</a:t>
            </a:r>
          </a:p>
          <a:p>
            <a:pPr>
              <a:spcBef>
                <a:spcPts val="200"/>
              </a:spcBef>
              <a:spcAft>
                <a:spcPts val="0"/>
              </a:spcAft>
              <a:defRPr sz="1300">
                <a:solidFill>
                  <a:srgbClr val="222222"/>
                </a:solidFill>
                <a:latin typeface="Calibri"/>
              </a:defRPr>
            </a:pPr>
            <a:r>
              <a:t>сравнить источники между собой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163056" y="1234440"/>
            <a:ext cx="2606040" cy="1874519"/>
          </a:xfrm>
          <a:prstGeom prst="roundRect">
            <a:avLst/>
          </a:prstGeom>
          <a:solidFill>
            <a:srgbClr val="E8F3E2"/>
          </a:solidFill>
          <a:ln w="12700"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163056" y="1234440"/>
            <a:ext cx="109728" cy="1874519"/>
          </a:xfrm>
          <a:prstGeom prst="rect">
            <a:avLst/>
          </a:prstGeom>
          <a:solidFill>
            <a:srgbClr val="70AD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345936" y="1344168"/>
            <a:ext cx="2331720" cy="169163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>
                <a:solidFill>
                  <a:srgbClr val="70AD47"/>
                </a:solidFill>
                <a:latin typeface="Calibri"/>
              </a:rPr>
              <a:t>Рутинные действия</a:t>
            </a:r>
          </a:p>
          <a:p>
            <a:pPr>
              <a:spcBef>
                <a:spcPts val="200"/>
              </a:spcBef>
              <a:spcAft>
                <a:spcPts val="0"/>
              </a:spcAft>
              <a:defRPr sz="1300">
                <a:solidFill>
                  <a:srgbClr val="222222"/>
                </a:solidFill>
                <a:latin typeface="Calibri"/>
              </a:defRPr>
            </a:pPr>
            <a:r>
              <a:t>заполнить форму по правилам</a:t>
            </a:r>
          </a:p>
          <a:p>
            <a:pPr>
              <a:spcBef>
                <a:spcPts val="200"/>
              </a:spcBef>
              <a:spcAft>
                <a:spcPts val="0"/>
              </a:spcAft>
              <a:defRPr sz="1300">
                <a:solidFill>
                  <a:srgbClr val="222222"/>
                </a:solidFill>
                <a:latin typeface="Calibri"/>
              </a:defRPr>
            </a:pPr>
            <a:r>
              <a:t>перенести данные между сервисами</a:t>
            </a:r>
          </a:p>
          <a:p>
            <a:pPr>
              <a:spcBef>
                <a:spcPts val="200"/>
              </a:spcBef>
              <a:spcAft>
                <a:spcPts val="0"/>
              </a:spcAft>
              <a:defRPr sz="1300">
                <a:solidFill>
                  <a:srgbClr val="222222"/>
                </a:solidFill>
                <a:latin typeface="Calibri"/>
              </a:defRPr>
            </a:pPr>
            <a:r>
              <a:t>повторять сценарий по расписанию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924544" y="1234440"/>
            <a:ext cx="2606040" cy="1874519"/>
          </a:xfrm>
          <a:prstGeom prst="roundRect">
            <a:avLst/>
          </a:prstGeom>
          <a:solidFill>
            <a:srgbClr val="FFF5CC"/>
          </a:solidFill>
          <a:ln w="12700"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924544" y="1234440"/>
            <a:ext cx="109728" cy="187451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107424" y="1344168"/>
            <a:ext cx="2331720" cy="169163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800" b="1">
                <a:solidFill>
                  <a:srgbClr val="FFC000"/>
                </a:solidFill>
                <a:latin typeface="Calibri"/>
              </a:rPr>
              <a:t>Черновики и ответы</a:t>
            </a:r>
          </a:p>
          <a:p>
            <a:pPr>
              <a:spcBef>
                <a:spcPts val="200"/>
              </a:spcBef>
              <a:spcAft>
                <a:spcPts val="0"/>
              </a:spcAft>
              <a:defRPr sz="1300">
                <a:solidFill>
                  <a:srgbClr val="222222"/>
                </a:solidFill>
                <a:latin typeface="Calibri"/>
              </a:defRPr>
            </a:pPr>
            <a:r>
              <a:t>подготовить письмо или заявку</a:t>
            </a:r>
          </a:p>
          <a:p>
            <a:pPr>
              <a:spcBef>
                <a:spcPts val="200"/>
              </a:spcBef>
              <a:spcAft>
                <a:spcPts val="0"/>
              </a:spcAft>
              <a:defRPr sz="1300">
                <a:solidFill>
                  <a:srgbClr val="222222"/>
                </a:solidFill>
                <a:latin typeface="Calibri"/>
              </a:defRPr>
            </a:pPr>
            <a:r>
              <a:t>переписать текст под формат</a:t>
            </a:r>
          </a:p>
          <a:p>
            <a:pPr>
              <a:spcBef>
                <a:spcPts val="200"/>
              </a:spcBef>
              <a:spcAft>
                <a:spcPts val="0"/>
              </a:spcAft>
              <a:defRPr sz="1300">
                <a:solidFill>
                  <a:srgbClr val="222222"/>
                </a:solidFill>
                <a:latin typeface="Calibri"/>
              </a:defRPr>
            </a:pPr>
            <a:r>
              <a:t>сделать первый драфт документа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86384" y="3794760"/>
            <a:ext cx="10744200" cy="1508760"/>
          </a:xfrm>
          <a:prstGeom prst="roundRect">
            <a:avLst/>
          </a:prstGeom>
          <a:solidFill>
            <a:srgbClr val="F7FAFD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1005840" y="3986784"/>
            <a:ext cx="1014984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dirty="0" err="1">
                <a:solidFill>
                  <a:srgbClr val="222222"/>
                </a:solidFill>
                <a:latin typeface="Calibri"/>
              </a:rPr>
              <a:t>Лучший</a:t>
            </a:r>
            <a:r>
              <a:rPr sz="1800" dirty="0">
                <a:solidFill>
                  <a:srgbClr val="222222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эффект</a:t>
            </a:r>
            <a:r>
              <a:rPr sz="1800" dirty="0">
                <a:solidFill>
                  <a:srgbClr val="222222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возникает</a:t>
            </a:r>
            <a:r>
              <a:rPr sz="1800" dirty="0">
                <a:solidFill>
                  <a:srgbClr val="222222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там</a:t>
            </a:r>
            <a:r>
              <a:rPr sz="1800" dirty="0">
                <a:solidFill>
                  <a:srgbClr val="222222"/>
                </a:solidFill>
                <a:latin typeface="Calibri"/>
              </a:rPr>
              <a:t>,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где</a:t>
            </a:r>
            <a:r>
              <a:rPr sz="1800" dirty="0">
                <a:solidFill>
                  <a:srgbClr val="222222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нужно</a:t>
            </a:r>
            <a:r>
              <a:rPr sz="1800" dirty="0">
                <a:solidFill>
                  <a:srgbClr val="222222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быстро</a:t>
            </a:r>
            <a:r>
              <a:rPr sz="1800" dirty="0">
                <a:solidFill>
                  <a:srgbClr val="222222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понять</a:t>
            </a:r>
            <a:r>
              <a:rPr sz="1800" dirty="0">
                <a:solidFill>
                  <a:srgbClr val="222222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контекст</a:t>
            </a:r>
            <a:r>
              <a:rPr sz="1800" dirty="0">
                <a:solidFill>
                  <a:srgbClr val="222222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страницы</a:t>
            </a:r>
            <a:r>
              <a:rPr sz="1800" dirty="0">
                <a:solidFill>
                  <a:srgbClr val="222222"/>
                </a:solidFill>
                <a:latin typeface="Calibri"/>
              </a:rPr>
              <a:t>,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а</a:t>
            </a:r>
            <a:r>
              <a:rPr sz="1800" dirty="0">
                <a:solidFill>
                  <a:srgbClr val="222222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потом</a:t>
            </a:r>
            <a:r>
              <a:rPr sz="1800" dirty="0">
                <a:solidFill>
                  <a:srgbClr val="222222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выполнить</a:t>
            </a:r>
            <a:r>
              <a:rPr sz="1800" dirty="0">
                <a:solidFill>
                  <a:srgbClr val="222222"/>
                </a:solidFill>
                <a:latin typeface="Calibri"/>
              </a:rPr>
              <a:t> 2-5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однотипных</a:t>
            </a:r>
            <a:r>
              <a:rPr sz="1800" dirty="0">
                <a:solidFill>
                  <a:srgbClr val="222222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шагов</a:t>
            </a:r>
            <a:r>
              <a:rPr sz="1800" dirty="0">
                <a:solidFill>
                  <a:srgbClr val="222222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без</a:t>
            </a:r>
            <a:r>
              <a:rPr sz="1800" dirty="0">
                <a:solidFill>
                  <a:srgbClr val="222222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постоянного</a:t>
            </a:r>
            <a:r>
              <a:rPr sz="1800" dirty="0">
                <a:solidFill>
                  <a:srgbClr val="222222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ручного</a:t>
            </a:r>
            <a:r>
              <a:rPr sz="1800" dirty="0">
                <a:solidFill>
                  <a:srgbClr val="222222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222222"/>
                </a:solidFill>
                <a:latin typeface="Calibri"/>
              </a:rPr>
              <a:t>переключения</a:t>
            </a:r>
            <a:r>
              <a:rPr sz="1800" dirty="0">
                <a:solidFill>
                  <a:srgbClr val="222222"/>
                </a:solidFill>
                <a:latin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9945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182880"/>
            <a:ext cx="98755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>
                <a:solidFill>
                  <a:srgbClr val="222222"/>
                </a:solidFill>
                <a:latin typeface="Calibri"/>
              </a:rPr>
              <a:t>Как выбрать: ассистент, агент или ноутбук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713232"/>
            <a:ext cx="10515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i="1">
                <a:solidFill>
                  <a:srgbClr val="666666"/>
                </a:solidFill>
                <a:latin typeface="Calibri"/>
              </a:rPr>
              <a:t>Три уровня: ассистент, агент и исследовательский ноутбук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98448"/>
            <a:ext cx="1600200" cy="475488"/>
          </a:xfrm>
          <a:prstGeom prst="rect">
            <a:avLst/>
          </a:prstGeom>
          <a:solidFill>
            <a:srgbClr val="00467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731520" y="1371600"/>
            <a:ext cx="1453896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  <a:latin typeface="Calibri"/>
              </a:rPr>
              <a:t>Что нужно</a:t>
            </a:r>
          </a:p>
        </p:txBody>
      </p:sp>
      <p:sp>
        <p:nvSpPr>
          <p:cNvPr id="6" name="Rectangle 5"/>
          <p:cNvSpPr/>
          <p:nvPr/>
        </p:nvSpPr>
        <p:spPr>
          <a:xfrm>
            <a:off x="2258568" y="1298448"/>
            <a:ext cx="2971800" cy="475488"/>
          </a:xfrm>
          <a:prstGeom prst="rect">
            <a:avLst/>
          </a:prstGeom>
          <a:solidFill>
            <a:srgbClr val="00467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2331720" y="1371600"/>
            <a:ext cx="2825496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  <a:latin typeface="Calibri"/>
              </a:rPr>
              <a:t>Ассистент в браузере</a:t>
            </a:r>
          </a:p>
        </p:txBody>
      </p:sp>
      <p:sp>
        <p:nvSpPr>
          <p:cNvPr id="8" name="Rectangle 7"/>
          <p:cNvSpPr/>
          <p:nvPr/>
        </p:nvSpPr>
        <p:spPr>
          <a:xfrm>
            <a:off x="5230368" y="1298448"/>
            <a:ext cx="2971800" cy="475488"/>
          </a:xfrm>
          <a:prstGeom prst="rect">
            <a:avLst/>
          </a:prstGeom>
          <a:solidFill>
            <a:srgbClr val="00467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303520" y="1371600"/>
            <a:ext cx="2825496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  <a:latin typeface="Calibri"/>
              </a:rPr>
              <a:t>Агент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02168" y="1298448"/>
            <a:ext cx="3154680" cy="475488"/>
          </a:xfrm>
          <a:prstGeom prst="rect">
            <a:avLst/>
          </a:prstGeom>
          <a:solidFill>
            <a:srgbClr val="00467A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8275320" y="1371600"/>
            <a:ext cx="3008376" cy="38404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1">
                <a:solidFill>
                  <a:srgbClr val="FFFFFF"/>
                </a:solidFill>
                <a:latin typeface="Calibri"/>
              </a:rPr>
              <a:t>Ноутбук/исследование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8368" y="1828800"/>
            <a:ext cx="1600200" cy="1078992"/>
          </a:xfrm>
          <a:prstGeom prst="rect">
            <a:avLst/>
          </a:prstGeom>
          <a:solidFill>
            <a:srgbClr val="F57FFA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731520" y="1892808"/>
            <a:ext cx="1453896" cy="93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00467A"/>
                </a:solidFill>
                <a:latin typeface="Calibri"/>
              </a:rPr>
              <a:t>Когда брать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258568" y="1828800"/>
            <a:ext cx="2971800" cy="1078992"/>
          </a:xfrm>
          <a:prstGeom prst="rect">
            <a:avLst/>
          </a:prstGeom>
          <a:solidFill>
            <a:srgbClr val="E9F2FB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2331720" y="1892808"/>
            <a:ext cx="2825496" cy="93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4472C4"/>
                </a:solidFill>
                <a:latin typeface="Calibri"/>
              </a:rPr>
              <a:t>быстро понять страницу</a:t>
            </a:r>
          </a:p>
          <a:p>
            <a:pPr>
              <a:spcBef>
                <a:spcPts val="100"/>
              </a:spcBef>
              <a:defRPr sz="1200">
                <a:solidFill>
                  <a:srgbClr val="222222"/>
                </a:solidFill>
                <a:latin typeface="Calibri"/>
              </a:defRPr>
            </a:pPr>
            <a:r>
              <a:t>перевести</a:t>
            </a:r>
          </a:p>
          <a:p>
            <a:pPr>
              <a:spcBef>
                <a:spcPts val="100"/>
              </a:spcBef>
              <a:defRPr sz="1200">
                <a:solidFill>
                  <a:srgbClr val="222222"/>
                </a:solidFill>
                <a:latin typeface="Calibri"/>
              </a:defRPr>
            </a:pPr>
            <a:r>
              <a:t>сжать</a:t>
            </a:r>
          </a:p>
          <a:p>
            <a:pPr>
              <a:spcBef>
                <a:spcPts val="100"/>
              </a:spcBef>
              <a:defRPr sz="1200">
                <a:solidFill>
                  <a:srgbClr val="222222"/>
                </a:solidFill>
                <a:latin typeface="Calibri"/>
              </a:defRPr>
            </a:pPr>
            <a:r>
              <a:t>ответить на вопрос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230368" y="1828800"/>
            <a:ext cx="2971800" cy="1078992"/>
          </a:xfrm>
          <a:prstGeom prst="rect">
            <a:avLst/>
          </a:prstGeom>
          <a:solidFill>
            <a:srgbClr val="FCEEE3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5303520" y="1892808"/>
            <a:ext cx="2825496" cy="93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ED7D31"/>
                </a:solidFill>
                <a:latin typeface="Calibri"/>
              </a:rPr>
              <a:t>есть цель и несколько шагов</a:t>
            </a:r>
          </a:p>
          <a:p>
            <a:pPr>
              <a:spcBef>
                <a:spcPts val="100"/>
              </a:spcBef>
              <a:defRPr sz="1200">
                <a:solidFill>
                  <a:srgbClr val="222222"/>
                </a:solidFill>
                <a:latin typeface="Calibri"/>
              </a:defRPr>
            </a:pPr>
            <a:r>
              <a:t>заполнить</a:t>
            </a:r>
          </a:p>
          <a:p>
            <a:pPr>
              <a:spcBef>
                <a:spcPts val="100"/>
              </a:spcBef>
              <a:defRPr sz="1200">
                <a:solidFill>
                  <a:srgbClr val="222222"/>
                </a:solidFill>
                <a:latin typeface="Calibri"/>
              </a:defRPr>
            </a:pPr>
            <a:r>
              <a:t>найти</a:t>
            </a:r>
          </a:p>
          <a:p>
            <a:pPr>
              <a:spcBef>
                <a:spcPts val="100"/>
              </a:spcBef>
              <a:defRPr sz="1200">
                <a:solidFill>
                  <a:srgbClr val="222222"/>
                </a:solidFill>
                <a:latin typeface="Calibri"/>
              </a:defRPr>
            </a:pPr>
            <a:r>
              <a:t>отправить</a:t>
            </a:r>
          </a:p>
          <a:p>
            <a:pPr>
              <a:spcBef>
                <a:spcPts val="100"/>
              </a:spcBef>
              <a:defRPr sz="1200">
                <a:solidFill>
                  <a:srgbClr val="222222"/>
                </a:solidFill>
                <a:latin typeface="Calibri"/>
              </a:defRPr>
            </a:pPr>
            <a:r>
              <a:t>повторять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202168" y="1828800"/>
            <a:ext cx="3154680" cy="1078992"/>
          </a:xfrm>
          <a:prstGeom prst="rect">
            <a:avLst/>
          </a:prstGeom>
          <a:solidFill>
            <a:srgbClr val="E8F3E2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8275320" y="1892808"/>
            <a:ext cx="3008376" cy="93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70AD47"/>
                </a:solidFill>
                <a:latin typeface="Calibri"/>
              </a:rPr>
              <a:t>нужно изучить тему глубже</a:t>
            </a:r>
          </a:p>
          <a:p>
            <a:pPr>
              <a:spcBef>
                <a:spcPts val="100"/>
              </a:spcBef>
              <a:defRPr sz="1200">
                <a:solidFill>
                  <a:srgbClr val="222222"/>
                </a:solidFill>
                <a:latin typeface="Calibri"/>
              </a:defRPr>
            </a:pPr>
            <a:r>
              <a:t>много источников</a:t>
            </a:r>
          </a:p>
          <a:p>
            <a:pPr>
              <a:spcBef>
                <a:spcPts val="100"/>
              </a:spcBef>
              <a:defRPr sz="1200">
                <a:solidFill>
                  <a:srgbClr val="222222"/>
                </a:solidFill>
                <a:latin typeface="Calibri"/>
              </a:defRPr>
            </a:pPr>
            <a:r>
              <a:t>документы</a:t>
            </a:r>
          </a:p>
          <a:p>
            <a:pPr>
              <a:spcBef>
                <a:spcPts val="100"/>
              </a:spcBef>
              <a:defRPr sz="1200">
                <a:solidFill>
                  <a:srgbClr val="222222"/>
                </a:solidFill>
                <a:latin typeface="Calibri"/>
              </a:defRPr>
            </a:pPr>
            <a:r>
              <a:t>аудио</a:t>
            </a:r>
          </a:p>
          <a:p>
            <a:pPr>
              <a:spcBef>
                <a:spcPts val="100"/>
              </a:spcBef>
              <a:defRPr sz="1200">
                <a:solidFill>
                  <a:srgbClr val="222222"/>
                </a:solidFill>
                <a:latin typeface="Calibri"/>
              </a:defRPr>
            </a:pPr>
            <a:r>
              <a:t>видео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58368" y="2962656"/>
            <a:ext cx="1600200" cy="1078992"/>
          </a:xfrm>
          <a:prstGeom prst="rect">
            <a:avLst/>
          </a:prstGeom>
          <a:solidFill>
            <a:srgbClr val="F57FFA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31520" y="3026664"/>
            <a:ext cx="1453896" cy="93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00467A"/>
                </a:solidFill>
                <a:latin typeface="Calibri"/>
              </a:rPr>
              <a:t>Сильная сторона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58568" y="2962656"/>
            <a:ext cx="2971800" cy="1078992"/>
          </a:xfrm>
          <a:prstGeom prst="rect">
            <a:avLst/>
          </a:prstGeom>
          <a:solidFill>
            <a:srgbClr val="E9F2FB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2331720" y="3026664"/>
            <a:ext cx="2825496" cy="93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4472C4"/>
                </a:solidFill>
                <a:latin typeface="Calibri"/>
              </a:rPr>
              <a:t>моментальная помощь в контексте вкладки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230368" y="2962656"/>
            <a:ext cx="2971800" cy="1078992"/>
          </a:xfrm>
          <a:prstGeom prst="rect">
            <a:avLst/>
          </a:prstGeom>
          <a:solidFill>
            <a:srgbClr val="FCEEE3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5303520" y="3026664"/>
            <a:ext cx="2825496" cy="93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ED7D31"/>
                </a:solidFill>
                <a:latin typeface="Calibri"/>
              </a:rPr>
              <a:t>экономит время на рутинной цепочке действий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202168" y="2962656"/>
            <a:ext cx="3154680" cy="1078992"/>
          </a:xfrm>
          <a:prstGeom prst="rect">
            <a:avLst/>
          </a:prstGeom>
          <a:solidFill>
            <a:srgbClr val="E8F3E2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8275320" y="3026664"/>
            <a:ext cx="3008376" cy="93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70AD47"/>
                </a:solidFill>
                <a:latin typeface="Calibri"/>
              </a:rPr>
              <a:t>делает обзор по большому корпусу материалов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58368" y="4096512"/>
            <a:ext cx="1600200" cy="1078992"/>
          </a:xfrm>
          <a:prstGeom prst="rect">
            <a:avLst/>
          </a:prstGeom>
          <a:solidFill>
            <a:srgbClr val="F57FFA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731520" y="4160520"/>
            <a:ext cx="1453896" cy="93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1">
                <a:solidFill>
                  <a:srgbClr val="00467A"/>
                </a:solidFill>
                <a:latin typeface="Calibri"/>
              </a:rPr>
              <a:t>Ограничение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258568" y="4096512"/>
            <a:ext cx="2971800" cy="1078992"/>
          </a:xfrm>
          <a:prstGeom prst="rect">
            <a:avLst/>
          </a:prstGeom>
          <a:solidFill>
            <a:srgbClr val="E9F2FB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2331720" y="4160520"/>
            <a:ext cx="2825496" cy="93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4472C4"/>
                </a:solidFill>
                <a:latin typeface="Calibri"/>
              </a:rPr>
              <a:t>обычно не доводит задачу до результата сам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230368" y="4096512"/>
            <a:ext cx="2971800" cy="1078992"/>
          </a:xfrm>
          <a:prstGeom prst="rect">
            <a:avLst/>
          </a:prstGeom>
          <a:solidFill>
            <a:srgbClr val="FCEEE3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5303520" y="4160520"/>
            <a:ext cx="2825496" cy="93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ED7D31"/>
                </a:solidFill>
                <a:latin typeface="Calibri"/>
              </a:rPr>
              <a:t>требует аккуратной настройки доступа и проверки</a:t>
            </a:r>
          </a:p>
        </p:txBody>
      </p:sp>
      <p:sp>
        <p:nvSpPr>
          <p:cNvPr id="34" name="Rectangle 33"/>
          <p:cNvSpPr/>
          <p:nvPr/>
        </p:nvSpPr>
        <p:spPr>
          <a:xfrm>
            <a:off x="8202168" y="4096512"/>
            <a:ext cx="3154680" cy="1078992"/>
          </a:xfrm>
          <a:prstGeom prst="rect">
            <a:avLst/>
          </a:prstGeom>
          <a:solidFill>
            <a:srgbClr val="E8F3E2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8275320" y="4160520"/>
            <a:ext cx="3008376" cy="932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300" b="1">
                <a:solidFill>
                  <a:srgbClr val="70AD47"/>
                </a:solidFill>
                <a:latin typeface="Calibri"/>
              </a:rPr>
              <a:t>не всегда подходит для оперативных веб-действий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182880"/>
            <a:ext cx="98755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00467A"/>
                </a:solidFill>
                <a:latin typeface="Calibri"/>
              </a:rPr>
              <a:t>Ограничения и правила безопасности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713232"/>
            <a:ext cx="10515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i="1">
                <a:solidFill>
                  <a:srgbClr val="666666"/>
                </a:solidFill>
                <a:latin typeface="Calibri"/>
              </a:rPr>
              <a:t>То, что стоит проговорить перед реальным использованием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9808" y="1234440"/>
            <a:ext cx="10698480" cy="841248"/>
          </a:xfrm>
          <a:prstGeom prst="roundRect">
            <a:avLst/>
          </a:prstGeom>
          <a:solidFill>
            <a:srgbClr val="E9F2FB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914400" y="1389888"/>
            <a:ext cx="347472" cy="347472"/>
          </a:xfrm>
          <a:prstGeom prst="ellipse">
            <a:avLst/>
          </a:prstGeom>
          <a:solidFill>
            <a:srgbClr val="4472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389888" y="1335024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4472C4"/>
                </a:solidFill>
                <a:latin typeface="Calibri"/>
              </a:rPr>
              <a:t>Проверка результата: </a:t>
            </a:r>
            <a:r>
              <a:rPr sz="1500">
                <a:solidFill>
                  <a:srgbClr val="222222"/>
                </a:solidFill>
                <a:latin typeface="Calibri"/>
              </a:rPr>
              <a:t>Агент может уверенно ошибаться, поэтому важны финальная верификация и человек в контуре.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49808" y="2313432"/>
            <a:ext cx="10698480" cy="841248"/>
          </a:xfrm>
          <a:prstGeom prst="roundRect">
            <a:avLst/>
          </a:prstGeom>
          <a:solidFill>
            <a:srgbClr val="FCEEE3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914400" y="2468880"/>
            <a:ext cx="347472" cy="347472"/>
          </a:xfrm>
          <a:prstGeom prst="ellipse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389888" y="2414016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ED7D31"/>
                </a:solidFill>
                <a:latin typeface="Calibri"/>
              </a:rPr>
              <a:t>Доступы и данные: </a:t>
            </a:r>
            <a:r>
              <a:rPr sz="1500">
                <a:solidFill>
                  <a:srgbClr val="222222"/>
                </a:solidFill>
                <a:latin typeface="Calibri"/>
              </a:rPr>
              <a:t>Не давать лишние права, не передавать чувствительные логины, персональные данные и платёжные операции без контроля.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9808" y="3392424"/>
            <a:ext cx="10698480" cy="841248"/>
          </a:xfrm>
          <a:prstGeom prst="roundRect">
            <a:avLst/>
          </a:prstGeom>
          <a:solidFill>
            <a:srgbClr val="E8F3E2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914400" y="3547872"/>
            <a:ext cx="347472" cy="347472"/>
          </a:xfrm>
          <a:prstGeom prst="ellipse">
            <a:avLst/>
          </a:prstGeom>
          <a:solidFill>
            <a:srgbClr val="70AD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389888" y="3493008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70AD47"/>
                </a:solidFill>
                <a:latin typeface="Calibri"/>
              </a:rPr>
              <a:t>Неустойчивые интерфейсы: </a:t>
            </a:r>
            <a:r>
              <a:rPr sz="1500">
                <a:solidFill>
                  <a:srgbClr val="222222"/>
                </a:solidFill>
                <a:latin typeface="Calibri"/>
              </a:rPr>
              <a:t>Сценарии ломаются, если сайт поменял форму, кнопки или порядок шагов.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9808" y="4471416"/>
            <a:ext cx="10698480" cy="841248"/>
          </a:xfrm>
          <a:prstGeom prst="roundRect">
            <a:avLst/>
          </a:prstGeom>
          <a:solidFill>
            <a:srgbClr val="FFF5CC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914400" y="4626864"/>
            <a:ext cx="347472" cy="34747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389888" y="4572000"/>
            <a:ext cx="96012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1">
                <a:solidFill>
                  <a:srgbClr val="FFC000"/>
                </a:solidFill>
                <a:latin typeface="Calibri"/>
              </a:rPr>
              <a:t>Юридические и этические рамки: </a:t>
            </a:r>
            <a:r>
              <a:rPr sz="1500">
                <a:solidFill>
                  <a:srgbClr val="222222"/>
                </a:solidFill>
                <a:latin typeface="Calibri"/>
              </a:rPr>
              <a:t>Автозаявки, массовые отклики и сбор данных должны соответствовать правилам сервиса и локальным нормам.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182880"/>
            <a:ext cx="98755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>
                <a:solidFill>
                  <a:srgbClr val="222222"/>
                </a:solidFill>
                <a:latin typeface="Calibri"/>
              </a:rPr>
              <a:t>Итог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713232"/>
            <a:ext cx="10515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i="1">
                <a:solidFill>
                  <a:srgbClr val="666666"/>
                </a:solidFill>
                <a:latin typeface="Calibri"/>
              </a:rPr>
              <a:t>ИИ-браузеры становятся полезны там, где браузер был “рабочим столом”, а не просто окном в Интернет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600200"/>
            <a:ext cx="2743200" cy="2240280"/>
          </a:xfrm>
          <a:prstGeom prst="roundRect">
            <a:avLst/>
          </a:prstGeom>
          <a:solidFill>
            <a:srgbClr val="E9F2FB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87552" y="1810512"/>
            <a:ext cx="242316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4472C4"/>
                </a:solidFill>
                <a:latin typeface="Calibri"/>
              </a:rPr>
              <a:t>1. Ассистент</a:t>
            </a:r>
          </a:p>
          <a:p>
            <a:pPr>
              <a:spcBef>
                <a:spcPts val="1000"/>
              </a:spcBef>
              <a:defRPr sz="1500">
                <a:solidFill>
                  <a:srgbClr val="222222"/>
                </a:solidFill>
                <a:latin typeface="Calibri"/>
              </a:defRPr>
            </a:pPr>
            <a:r>
              <a:t>Помогает понять и переработать контент прямо на странице.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069080" y="1600200"/>
            <a:ext cx="2743200" cy="2240280"/>
          </a:xfrm>
          <a:prstGeom prst="roundRect">
            <a:avLst/>
          </a:prstGeom>
          <a:solidFill>
            <a:srgbClr val="FCEEE3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233672" y="1810512"/>
            <a:ext cx="2423160" cy="1737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>
                <a:solidFill>
                  <a:srgbClr val="ED7D31"/>
                </a:solidFill>
                <a:latin typeface="Calibri"/>
              </a:rPr>
              <a:t>2. Агент</a:t>
            </a:r>
          </a:p>
          <a:p>
            <a:pPr>
              <a:spcBef>
                <a:spcPts val="1000"/>
              </a:spcBef>
              <a:defRPr sz="1500">
                <a:solidFill>
                  <a:srgbClr val="222222"/>
                </a:solidFill>
                <a:latin typeface="Calibri"/>
              </a:defRPr>
            </a:pPr>
            <a:r>
              <a:t>Берёт на себя повторяемую последовательность действий и интеграции.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0" y="1600200"/>
            <a:ext cx="3200400" cy="2240280"/>
          </a:xfrm>
          <a:prstGeom prst="roundRect">
            <a:avLst/>
          </a:prstGeom>
          <a:solidFill>
            <a:srgbClr val="E8F3E2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479791" y="1810512"/>
            <a:ext cx="2729079" cy="1528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1" dirty="0">
                <a:solidFill>
                  <a:srgbClr val="70AD47"/>
                </a:solidFill>
                <a:latin typeface="Calibri"/>
              </a:rPr>
              <a:t>3.Исследовательская </a:t>
            </a:r>
            <a:r>
              <a:rPr sz="2000" b="1" dirty="0" err="1">
                <a:solidFill>
                  <a:srgbClr val="70AD47"/>
                </a:solidFill>
                <a:latin typeface="Calibri"/>
              </a:rPr>
              <a:t>среда</a:t>
            </a:r>
            <a:endParaRPr sz="2000" b="1" dirty="0">
              <a:solidFill>
                <a:srgbClr val="70AD47"/>
              </a:solidFill>
              <a:latin typeface="Calibri"/>
            </a:endParaRPr>
          </a:p>
          <a:p>
            <a:pPr>
              <a:spcBef>
                <a:spcPts val="1000"/>
              </a:spcBef>
              <a:defRPr sz="1500">
                <a:solidFill>
                  <a:srgbClr val="222222"/>
                </a:solidFill>
                <a:latin typeface="Calibri"/>
              </a:defRPr>
            </a:pPr>
            <a:r>
              <a:rPr dirty="0" err="1"/>
              <a:t>Собирает</a:t>
            </a:r>
            <a:r>
              <a:rPr dirty="0"/>
              <a:t> </a:t>
            </a:r>
            <a:r>
              <a:rPr dirty="0" err="1"/>
              <a:t>и</a:t>
            </a:r>
            <a:r>
              <a:rPr dirty="0"/>
              <a:t> </a:t>
            </a:r>
            <a:r>
              <a:rPr dirty="0" err="1"/>
              <a:t>структурирует</a:t>
            </a:r>
            <a:r>
              <a:rPr dirty="0"/>
              <a:t> </a:t>
            </a:r>
            <a:r>
              <a:rPr dirty="0" err="1"/>
              <a:t>знания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большого</a:t>
            </a:r>
            <a:r>
              <a:rPr dirty="0"/>
              <a:t> </a:t>
            </a:r>
            <a:r>
              <a:rPr dirty="0" err="1"/>
              <a:t>числа</a:t>
            </a:r>
            <a:r>
              <a:rPr dirty="0"/>
              <a:t> </a:t>
            </a:r>
            <a:r>
              <a:rPr dirty="0" err="1"/>
              <a:t>источников</a:t>
            </a:r>
            <a:r>
              <a:rPr dirty="0"/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97280" y="4343400"/>
            <a:ext cx="9875520" cy="914400"/>
          </a:xfrm>
          <a:prstGeom prst="roundRect">
            <a:avLst/>
          </a:prstGeom>
          <a:solidFill>
            <a:srgbClr val="F7FAFD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325880" y="4553712"/>
            <a:ext cx="94183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00467A"/>
                </a:solidFill>
                <a:latin typeface="Calibri"/>
              </a:rPr>
              <a:t>Главный вопрос уже не «умеет ли ИИ отвечать?», а «какую часть цифровой рутины можно ему безопасно делегировать?»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460C5-6EB7-09F9-A267-B1B35AFCA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175A4E6-97C4-4EE3-35FE-4EB43F11F2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900332"/>
            <a:ext cx="12153695" cy="59576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5A085C-DBC5-3E9E-FF84-157E02412084}"/>
              </a:ext>
            </a:extLst>
          </p:cNvPr>
          <p:cNvSpPr txBox="1"/>
          <p:nvPr/>
        </p:nvSpPr>
        <p:spPr>
          <a:xfrm>
            <a:off x="640080" y="182880"/>
            <a:ext cx="656885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467A"/>
                </a:solidFill>
                <a:latin typeface="Calibri"/>
              </a:rPr>
              <a:t>Практика с Ассистентом </a:t>
            </a:r>
            <a:r>
              <a:rPr lang="en-US" sz="2800" b="1" dirty="0">
                <a:solidFill>
                  <a:srgbClr val="00467A"/>
                </a:solidFill>
                <a:latin typeface="Calibri"/>
              </a:rPr>
              <a:t>Perplexity </a:t>
            </a:r>
            <a:r>
              <a:rPr lang="ru-RU" sz="2800" b="1" dirty="0">
                <a:solidFill>
                  <a:srgbClr val="00467A"/>
                </a:solidFill>
                <a:latin typeface="Calibri"/>
              </a:rPr>
              <a:t>С</a:t>
            </a:r>
            <a:r>
              <a:rPr lang="en-US" sz="2800" b="1" dirty="0" err="1">
                <a:solidFill>
                  <a:srgbClr val="00467A"/>
                </a:solidFill>
                <a:latin typeface="Calibri"/>
              </a:rPr>
              <a:t>omet</a:t>
            </a:r>
            <a:endParaRPr sz="2800" b="1" dirty="0">
              <a:solidFill>
                <a:srgbClr val="00467A"/>
              </a:solidFill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E1681B-DDB3-E091-78C1-AD15CECE3D0E}"/>
              </a:ext>
            </a:extLst>
          </p:cNvPr>
          <p:cNvSpPr txBox="1"/>
          <p:nvPr/>
        </p:nvSpPr>
        <p:spPr>
          <a:xfrm>
            <a:off x="658368" y="713232"/>
            <a:ext cx="1955022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1400" i="1" dirty="0">
                <a:solidFill>
                  <a:srgbClr val="666666"/>
                </a:solidFill>
                <a:latin typeface="Calibri"/>
              </a:rPr>
              <a:t>Практическая работа</a:t>
            </a:r>
            <a:endParaRPr sz="1400" i="1" dirty="0">
              <a:solidFill>
                <a:srgbClr val="666666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0618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182880"/>
            <a:ext cx="987552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00467A"/>
                </a:solidFill>
                <a:latin typeface="Calibri"/>
              </a:rPr>
              <a:t>Глоссарий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713232"/>
            <a:ext cx="573791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i="1" dirty="0" err="1">
                <a:solidFill>
                  <a:srgbClr val="666666"/>
                </a:solidFill>
                <a:latin typeface="Calibri"/>
              </a:rPr>
              <a:t>Короткие</a:t>
            </a:r>
            <a:r>
              <a:rPr sz="1400" i="1" dirty="0">
                <a:solidFill>
                  <a:srgbClr val="666666"/>
                </a:solidFill>
                <a:latin typeface="Calibri"/>
              </a:rPr>
              <a:t> </a:t>
            </a:r>
            <a:r>
              <a:rPr sz="1400" i="1" dirty="0" err="1">
                <a:solidFill>
                  <a:srgbClr val="666666"/>
                </a:solidFill>
                <a:latin typeface="Calibri"/>
              </a:rPr>
              <a:t>определения</a:t>
            </a:r>
            <a:r>
              <a:rPr sz="1400" i="1" dirty="0">
                <a:solidFill>
                  <a:srgbClr val="666666"/>
                </a:solidFill>
                <a:latin typeface="Calibri"/>
              </a:rPr>
              <a:t>, </a:t>
            </a:r>
            <a:r>
              <a:rPr sz="1400" i="1" dirty="0" err="1">
                <a:solidFill>
                  <a:srgbClr val="666666"/>
                </a:solidFill>
                <a:latin typeface="Calibri"/>
              </a:rPr>
              <a:t>чтобы</a:t>
            </a:r>
            <a:r>
              <a:rPr sz="1400" i="1" dirty="0">
                <a:solidFill>
                  <a:srgbClr val="666666"/>
                </a:solidFill>
                <a:latin typeface="Calibri"/>
              </a:rPr>
              <a:t> </a:t>
            </a:r>
            <a:r>
              <a:rPr sz="1400" i="1" dirty="0" err="1">
                <a:solidFill>
                  <a:srgbClr val="666666"/>
                </a:solidFill>
                <a:latin typeface="Calibri"/>
              </a:rPr>
              <a:t>не</a:t>
            </a:r>
            <a:r>
              <a:rPr sz="1400" i="1" dirty="0">
                <a:solidFill>
                  <a:srgbClr val="666666"/>
                </a:solidFill>
                <a:latin typeface="Calibri"/>
              </a:rPr>
              <a:t> </a:t>
            </a:r>
            <a:r>
              <a:rPr sz="1400" i="1" dirty="0" err="1">
                <a:solidFill>
                  <a:srgbClr val="666666"/>
                </a:solidFill>
                <a:latin typeface="Calibri"/>
              </a:rPr>
              <a:t>смешивать</a:t>
            </a:r>
            <a:r>
              <a:rPr sz="1400" i="1" dirty="0">
                <a:solidFill>
                  <a:srgbClr val="666666"/>
                </a:solidFill>
                <a:latin typeface="Calibri"/>
              </a:rPr>
              <a:t> </a:t>
            </a:r>
            <a:r>
              <a:rPr sz="1400" i="1" dirty="0" err="1">
                <a:solidFill>
                  <a:srgbClr val="666666"/>
                </a:solidFill>
                <a:latin typeface="Calibri"/>
              </a:rPr>
              <a:t>термины</a:t>
            </a:r>
            <a:r>
              <a:rPr sz="1400" i="1" dirty="0">
                <a:solidFill>
                  <a:srgbClr val="666666"/>
                </a:solidFill>
                <a:latin typeface="Calibri"/>
              </a:rPr>
              <a:t> </a:t>
            </a:r>
            <a:r>
              <a:rPr lang="ru-RU" sz="1400" i="1" dirty="0">
                <a:solidFill>
                  <a:srgbClr val="666666"/>
                </a:solidFill>
                <a:latin typeface="Calibri"/>
              </a:rPr>
              <a:t>и определения</a:t>
            </a:r>
            <a:endParaRPr sz="1400" i="1" dirty="0">
              <a:solidFill>
                <a:srgbClr val="666666"/>
              </a:solidFill>
              <a:latin typeface="Calibri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49808" y="1207008"/>
            <a:ext cx="10698480" cy="914400"/>
          </a:xfrm>
          <a:prstGeom prst="roundRect">
            <a:avLst/>
          </a:prstGeom>
          <a:solidFill>
            <a:srgbClr val="E9F2FB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49808" y="1207008"/>
            <a:ext cx="146304" cy="914400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24128" y="1298448"/>
            <a:ext cx="1005840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4472C4"/>
                </a:solidFill>
                <a:latin typeface="Calibri"/>
              </a:rPr>
              <a:t>ИИ-ассистент: </a:t>
            </a:r>
            <a:r>
              <a:rPr sz="1500">
                <a:solidFill>
                  <a:srgbClr val="222222"/>
                </a:solidFill>
                <a:latin typeface="Calibri"/>
              </a:rPr>
              <a:t>Помогает человеку в текущем контексте: объясняет, переводит, суммирует, предлагает следующий шаг, но обычно не завершает длинную цепочку действий сам.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49808" y="2377440"/>
            <a:ext cx="10698480" cy="914400"/>
          </a:xfrm>
          <a:prstGeom prst="roundRect">
            <a:avLst/>
          </a:prstGeom>
          <a:solidFill>
            <a:srgbClr val="FCEEE3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49808" y="2377440"/>
            <a:ext cx="146304" cy="9144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1024128" y="2468880"/>
            <a:ext cx="1005840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ED7D31"/>
                </a:solidFill>
                <a:latin typeface="Calibri"/>
              </a:rPr>
              <a:t>ИИ-агент: </a:t>
            </a:r>
            <a:r>
              <a:rPr sz="1500">
                <a:solidFill>
                  <a:srgbClr val="222222"/>
                </a:solidFill>
                <a:latin typeface="Calibri"/>
              </a:rPr>
              <a:t>Получает цель и может сам выполнить несколько шагов подряд: открыть сервис, найти данные, заполнить форму, отправить результат или запускаться по расписанию.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9808" y="3547872"/>
            <a:ext cx="10698480" cy="914400"/>
          </a:xfrm>
          <a:prstGeom prst="roundRect">
            <a:avLst/>
          </a:prstGeom>
          <a:solidFill>
            <a:srgbClr val="E8F3E2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749808" y="3547872"/>
            <a:ext cx="146304" cy="914400"/>
          </a:xfrm>
          <a:prstGeom prst="rect">
            <a:avLst/>
          </a:prstGeom>
          <a:solidFill>
            <a:srgbClr val="70AD4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24128" y="3639312"/>
            <a:ext cx="1005840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70AD47"/>
                </a:solidFill>
                <a:latin typeface="Calibri"/>
              </a:rPr>
              <a:t>Мультивкладочный анализ: </a:t>
            </a:r>
            <a:r>
              <a:rPr sz="1500">
                <a:solidFill>
                  <a:srgbClr val="222222"/>
                </a:solidFill>
                <a:latin typeface="Calibri"/>
              </a:rPr>
              <a:t>Работа сразу с несколькими открытыми страницами: сравнение, поиск общего, сбор сводки по вкладкам.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49808" y="4718304"/>
            <a:ext cx="10698480" cy="914400"/>
          </a:xfrm>
          <a:prstGeom prst="roundRect">
            <a:avLst/>
          </a:prstGeom>
          <a:solidFill>
            <a:srgbClr val="F7FAFD"/>
          </a:solidFill>
          <a:ln>
            <a:solidFill>
              <a:srgbClr val="D9E2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49808" y="4718304"/>
            <a:ext cx="146304" cy="914400"/>
          </a:xfrm>
          <a:prstGeom prst="rect">
            <a:avLst/>
          </a:prstGeom>
          <a:solidFill>
            <a:srgbClr val="0046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1024128" y="4809744"/>
            <a:ext cx="10058400" cy="713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>
                <a:solidFill>
                  <a:srgbClr val="00467A"/>
                </a:solidFill>
                <a:latin typeface="Calibri"/>
              </a:rPr>
              <a:t>Ноутбук / исследовательская среда: </a:t>
            </a:r>
            <a:r>
              <a:rPr sz="1500">
                <a:solidFill>
                  <a:srgbClr val="222222"/>
                </a:solidFill>
                <a:latin typeface="Calibri"/>
              </a:rPr>
              <a:t>Инструмент для разбора большой темы по многим источникам: сайты, PDF, видео, аудио, заметки и выводы в одном месте.</a:t>
            </a:r>
          </a:p>
        </p:txBody>
      </p:sp>
    </p:spTree>
    <p:extLst>
      <p:ext uri="{BB962C8B-B14F-4D97-AF65-F5344CB8AC3E}">
        <p14:creationId xmlns:p14="http://schemas.microsoft.com/office/powerpoint/2010/main" val="326964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2DC40BB2-9528-9938-0358-0118D147C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5026" y="419547"/>
            <a:ext cx="4215532" cy="300945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D636C1F-5B5C-5A0B-00DA-8DED23B3B2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24420" y="141382"/>
            <a:ext cx="2421000" cy="21921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41131" y="199698"/>
            <a:ext cx="317009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467A"/>
                </a:solidFill>
              </a:defRPr>
            </a:pPr>
            <a:r>
              <a:rPr sz="2400" b="1">
                <a:solidFill>
                  <a:srgbClr val="00467A"/>
                </a:solidFill>
                <a:latin typeface="Calibri"/>
              </a:rPr>
              <a:t>От ИИ-ассистента к ИИ-агенту</a:t>
            </a:r>
            <a:endParaRPr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57DE30-5029-C40F-C7A5-34B088BA4667}"/>
              </a:ext>
            </a:extLst>
          </p:cNvPr>
          <p:cNvSpPr txBox="1"/>
          <p:nvPr/>
        </p:nvSpPr>
        <p:spPr>
          <a:xfrm>
            <a:off x="1248929" y="1279428"/>
            <a:ext cx="450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KZ" sz="2400" b="1" dirty="0"/>
              <a:t>Понимают контент страницы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61F7A7-BEF3-4AB2-7BBF-2A1E048D4160}"/>
              </a:ext>
            </a:extLst>
          </p:cNvPr>
          <p:cNvSpPr txBox="1"/>
          <p:nvPr/>
        </p:nvSpPr>
        <p:spPr>
          <a:xfrm>
            <a:off x="1248929" y="1855573"/>
            <a:ext cx="450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Чат-ассистент</a:t>
            </a:r>
            <a:endParaRPr lang="ru-KZ" sz="2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CBCA4B-F4DD-4429-C266-88D0498049A1}"/>
              </a:ext>
            </a:extLst>
          </p:cNvPr>
          <p:cNvSpPr txBox="1"/>
          <p:nvPr/>
        </p:nvSpPr>
        <p:spPr>
          <a:xfrm>
            <a:off x="1248929" y="2431718"/>
            <a:ext cx="450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Агент/Интеграция с сервисами</a:t>
            </a:r>
            <a:endParaRPr lang="ru-KZ" sz="24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0DA5F0-0CE5-133E-83A2-191C2C4D7DE0}"/>
              </a:ext>
            </a:extLst>
          </p:cNvPr>
          <p:cNvSpPr txBox="1"/>
          <p:nvPr/>
        </p:nvSpPr>
        <p:spPr>
          <a:xfrm>
            <a:off x="1248929" y="3584008"/>
            <a:ext cx="450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/>
              <a:t>Мультивкладочный</a:t>
            </a:r>
            <a:r>
              <a:rPr lang="ru-RU" sz="2400" b="1" dirty="0"/>
              <a:t> анализ</a:t>
            </a:r>
            <a:endParaRPr lang="ru-KZ" sz="24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A8F7FF-E0AD-1F36-E566-5AC1863D204F}"/>
              </a:ext>
            </a:extLst>
          </p:cNvPr>
          <p:cNvSpPr txBox="1"/>
          <p:nvPr/>
        </p:nvSpPr>
        <p:spPr>
          <a:xfrm>
            <a:off x="1248929" y="4542565"/>
            <a:ext cx="450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Workflow-</a:t>
            </a:r>
            <a:r>
              <a:rPr lang="ru-RU" sz="2400" b="1" dirty="0"/>
              <a:t>автоматизация</a:t>
            </a:r>
            <a:endParaRPr lang="ru-KZ" sz="24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5CECD1-87FC-5742-E0CC-896F72A6590A}"/>
              </a:ext>
            </a:extLst>
          </p:cNvPr>
          <p:cNvSpPr txBox="1"/>
          <p:nvPr/>
        </p:nvSpPr>
        <p:spPr>
          <a:xfrm>
            <a:off x="1248929" y="5419792"/>
            <a:ext cx="450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Автономный агент</a:t>
            </a:r>
            <a:endParaRPr lang="ru-KZ" sz="24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A09292-9B86-2A30-3D77-B78E1CD92F46}"/>
              </a:ext>
            </a:extLst>
          </p:cNvPr>
          <p:cNvSpPr txBox="1"/>
          <p:nvPr/>
        </p:nvSpPr>
        <p:spPr>
          <a:xfrm>
            <a:off x="1427348" y="1551517"/>
            <a:ext cx="3485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KZ" i="1" dirty="0"/>
              <a:t>пояснения без переноса, перевод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03F00E-47D0-4F9E-A61E-297D2F13B385}"/>
              </a:ext>
            </a:extLst>
          </p:cNvPr>
          <p:cNvSpPr txBox="1"/>
          <p:nvPr/>
        </p:nvSpPr>
        <p:spPr>
          <a:xfrm>
            <a:off x="1483242" y="2132572"/>
            <a:ext cx="4452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KZ" i="1" dirty="0"/>
              <a:t>ответ на вопрос, генерация изображений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81DFC2-448F-84C3-77A9-06A8EF128F36}"/>
              </a:ext>
            </a:extLst>
          </p:cNvPr>
          <p:cNvSpPr txBox="1"/>
          <p:nvPr/>
        </p:nvSpPr>
        <p:spPr>
          <a:xfrm>
            <a:off x="1483242" y="2717784"/>
            <a:ext cx="4801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KZ" i="1" dirty="0"/>
              <a:t>заполнить формы, записать, забронировать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456106-990F-8F4D-9F33-A10056881638}"/>
              </a:ext>
            </a:extLst>
          </p:cNvPr>
          <p:cNvSpPr txBox="1"/>
          <p:nvPr/>
        </p:nvSpPr>
        <p:spPr>
          <a:xfrm>
            <a:off x="1488423" y="2959396"/>
            <a:ext cx="5161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KZ" i="1" dirty="0"/>
              <a:t>заказать еду, купить билеты, найти и заказать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855455-E111-8BEC-89A6-A1FD911ACB5F}"/>
              </a:ext>
            </a:extLst>
          </p:cNvPr>
          <p:cNvSpPr txBox="1"/>
          <p:nvPr/>
        </p:nvSpPr>
        <p:spPr>
          <a:xfrm>
            <a:off x="1483242" y="3895068"/>
            <a:ext cx="492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что общего на этих вкладках? собери сводку…</a:t>
            </a:r>
            <a:endParaRPr lang="ru-KZ" i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1A637B8-C861-7DE5-5C94-03FD7BCC20E5}"/>
              </a:ext>
            </a:extLst>
          </p:cNvPr>
          <p:cNvSpPr txBox="1"/>
          <p:nvPr/>
        </p:nvSpPr>
        <p:spPr>
          <a:xfrm>
            <a:off x="1483242" y="3213510"/>
            <a:ext cx="4601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KZ" i="1" dirty="0"/>
              <a:t>букеты цветов с доставкой по расписанию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CA32D9-6A5E-FB14-8EBC-B38F991C8FC9}"/>
              </a:ext>
            </a:extLst>
          </p:cNvPr>
          <p:cNvSpPr txBox="1"/>
          <p:nvPr/>
        </p:nvSpPr>
        <p:spPr>
          <a:xfrm>
            <a:off x="1483242" y="4126566"/>
            <a:ext cx="2656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по открытым вкладкам</a:t>
            </a:r>
            <a:endParaRPr lang="ru-KZ" i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B4104D-BB29-F311-B95E-79C250A74313}"/>
              </a:ext>
            </a:extLst>
          </p:cNvPr>
          <p:cNvSpPr txBox="1"/>
          <p:nvPr/>
        </p:nvSpPr>
        <p:spPr>
          <a:xfrm>
            <a:off x="1483241" y="4830740"/>
            <a:ext cx="4199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пользовательские сценарии, макросы,</a:t>
            </a:r>
            <a:endParaRPr lang="ru-KZ" i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4B199BA-2CDA-5195-4F90-32E4E13B6587}"/>
              </a:ext>
            </a:extLst>
          </p:cNvPr>
          <p:cNvSpPr txBox="1"/>
          <p:nvPr/>
        </p:nvSpPr>
        <p:spPr>
          <a:xfrm>
            <a:off x="1483241" y="5050460"/>
            <a:ext cx="1609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цепочки задач</a:t>
            </a:r>
            <a:endParaRPr lang="ru-KZ" i="1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40E6496-5674-B616-C40B-4DCCEBCBB1F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73389" y="3637767"/>
            <a:ext cx="2511039" cy="273292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19D2B174-9831-97C9-8FC8-E50EB993C1DD}"/>
              </a:ext>
            </a:extLst>
          </p:cNvPr>
          <p:cNvSpPr txBox="1"/>
          <p:nvPr/>
        </p:nvSpPr>
        <p:spPr>
          <a:xfrm>
            <a:off x="1483241" y="5788217"/>
            <a:ext cx="37916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сам решает, как выполнить задачу</a:t>
            </a:r>
            <a:endParaRPr lang="ru-KZ" i="1" dirty="0"/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89C32-0B14-3D0C-C534-FFA9ED1F8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6ED82BC-9727-694D-DF04-99E34D647A9B}"/>
              </a:ext>
            </a:extLst>
          </p:cNvPr>
          <p:cNvSpPr txBox="1"/>
          <p:nvPr/>
        </p:nvSpPr>
        <p:spPr>
          <a:xfrm>
            <a:off x="641131" y="199698"/>
            <a:ext cx="349339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467A"/>
                </a:solidFill>
              </a:defRPr>
            </a:pPr>
            <a:r>
              <a:rPr sz="2800" b="1">
                <a:solidFill>
                  <a:srgbClr val="00467A"/>
                </a:solidFill>
                <a:latin typeface="Calibri"/>
              </a:rPr>
              <a:t>ИИ-ассистенты в браузере</a:t>
            </a:r>
            <a:endParaRPr sz="40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FB1C91-5B17-B21E-F45F-9507D8B2A2A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06553"/>
            <a:ext cx="5720463" cy="381364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5182B69-752C-2235-5B4C-A591F5532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8167" y="199698"/>
            <a:ext cx="6421235" cy="642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6271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D17A6-8564-58E5-2A46-08D8C0169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262C9A-679D-CCB9-C77C-71B68C794C7E}"/>
              </a:ext>
            </a:extLst>
          </p:cNvPr>
          <p:cNvSpPr txBox="1"/>
          <p:nvPr/>
        </p:nvSpPr>
        <p:spPr>
          <a:xfrm>
            <a:off x="641131" y="199698"/>
            <a:ext cx="349339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467A"/>
                </a:solidFill>
              </a:defRPr>
            </a:pPr>
            <a:r>
              <a:rPr sz="2800" b="1">
                <a:solidFill>
                  <a:srgbClr val="00467A"/>
                </a:solidFill>
                <a:latin typeface="Calibri"/>
              </a:rPr>
              <a:t>ИИ-ассистенты в браузере</a:t>
            </a:r>
            <a:endParaRPr sz="4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65C2156-92A1-EEBD-EB55-E4A984D313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9990" y="411378"/>
            <a:ext cx="7772400" cy="461920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4B2D42-36A8-6247-4A31-DEE0BCA4F9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798" y="924517"/>
            <a:ext cx="9099894" cy="552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7190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ABF63-2EEB-B2C7-8C59-80B026C9B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9D02B4F-320E-E566-FF6B-4F8D0925E614}"/>
              </a:ext>
            </a:extLst>
          </p:cNvPr>
          <p:cNvSpPr txBox="1"/>
          <p:nvPr/>
        </p:nvSpPr>
        <p:spPr>
          <a:xfrm>
            <a:off x="641131" y="199698"/>
            <a:ext cx="349339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467A"/>
                </a:solidFill>
              </a:defRPr>
            </a:pPr>
            <a:r>
              <a:rPr sz="2800" b="1">
                <a:solidFill>
                  <a:srgbClr val="00467A"/>
                </a:solidFill>
                <a:latin typeface="Calibri"/>
              </a:rPr>
              <a:t>ИИ-ассистенты в браузере</a:t>
            </a:r>
            <a:endParaRPr sz="4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3158E7C-2BFA-6D02-25B1-45ADAA040BA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131" y="907584"/>
            <a:ext cx="9601704" cy="57507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E714211-AA77-2CF9-570B-28EA3AFEF2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186" y="0"/>
            <a:ext cx="7772400" cy="470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3615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D1F0D-5631-D3F4-61E2-4175DBE0D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AF554A-ADCA-C137-500B-16842254C2A0}"/>
              </a:ext>
            </a:extLst>
          </p:cNvPr>
          <p:cNvSpPr txBox="1"/>
          <p:nvPr/>
        </p:nvSpPr>
        <p:spPr>
          <a:xfrm>
            <a:off x="641131" y="199698"/>
            <a:ext cx="349339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467A"/>
                </a:solidFill>
              </a:defRPr>
            </a:pPr>
            <a:r>
              <a:rPr sz="2800" b="1">
                <a:solidFill>
                  <a:srgbClr val="00467A"/>
                </a:solidFill>
                <a:latin typeface="Calibri"/>
              </a:rPr>
              <a:t>ИИ-ассистенты в браузере</a:t>
            </a:r>
            <a:endParaRPr sz="4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71A948-07BB-7CEA-3814-EBA1261DE72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131" y="907584"/>
            <a:ext cx="9601704" cy="575071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131B92-AAAE-13D4-B135-D89692437F4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131" y="907584"/>
            <a:ext cx="9497010" cy="575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01694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AF575-0E01-62F6-8925-DB7A88090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F7789A-F093-9EC3-084C-16AAA4C90FB7}"/>
              </a:ext>
            </a:extLst>
          </p:cNvPr>
          <p:cNvSpPr txBox="1"/>
          <p:nvPr/>
        </p:nvSpPr>
        <p:spPr>
          <a:xfrm>
            <a:off x="641131" y="199698"/>
            <a:ext cx="2545440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467A"/>
                </a:solidFill>
              </a:defRPr>
            </a:pPr>
            <a:r>
              <a:rPr sz="2800" b="1">
                <a:solidFill>
                  <a:srgbClr val="00467A"/>
                </a:solidFill>
                <a:latin typeface="Calibri"/>
              </a:rPr>
              <a:t>ИИ-агенты в браузере</a:t>
            </a:r>
            <a:endParaRPr sz="4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723804-CA3F-C35A-6432-CA2222AEEB4A}"/>
              </a:ext>
            </a:extLst>
          </p:cNvPr>
          <p:cNvSpPr txBox="1"/>
          <p:nvPr/>
        </p:nvSpPr>
        <p:spPr>
          <a:xfrm>
            <a:off x="795867" y="1219200"/>
            <a:ext cx="4521200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KZ" sz="2400" dirty="0"/>
              <a:t>Создай задачу, чтобы ровно 8:00 каждый день ты анализировал новости на </a:t>
            </a:r>
            <a:r>
              <a:rPr lang="en-US" sz="2400" dirty="0"/>
              <a:t>e1.ru, </a:t>
            </a:r>
            <a:r>
              <a:rPr lang="ru-RU" sz="2400" dirty="0"/>
              <a:t>РИА Новости, </a:t>
            </a:r>
            <a:r>
              <a:rPr lang="en-US" sz="2400" dirty="0" err="1"/>
              <a:t>dzen.ru</a:t>
            </a:r>
            <a:r>
              <a:rPr lang="en-US" sz="2400" dirty="0"/>
              <a:t> </a:t>
            </a:r>
            <a:r>
              <a:rPr lang="ru-RU" sz="2400" dirty="0"/>
              <a:t>и присылал мне всё в 1 абзаце на </a:t>
            </a:r>
            <a:r>
              <a:rPr lang="en-US" sz="2400" dirty="0"/>
              <a:t>email</a:t>
            </a:r>
            <a:endParaRPr lang="ru-KZ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0E9265-DF6A-3797-78EB-7D2161FA2065}"/>
              </a:ext>
            </a:extLst>
          </p:cNvPr>
          <p:cNvSpPr txBox="1"/>
          <p:nvPr/>
        </p:nvSpPr>
        <p:spPr>
          <a:xfrm>
            <a:off x="5706534" y="1219200"/>
            <a:ext cx="3674533" cy="45243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KZ" sz="2400" dirty="0"/>
              <a:t>Создай задачу, чтобы ровно </a:t>
            </a:r>
            <a:r>
              <a:rPr lang="en-US" sz="2400" dirty="0"/>
              <a:t>10</a:t>
            </a:r>
            <a:r>
              <a:rPr lang="ru-KZ" sz="2400" dirty="0"/>
              <a:t>:00 каждый день ты анализировал </a:t>
            </a:r>
            <a:r>
              <a:rPr lang="ru-RU" sz="2400" dirty="0"/>
              <a:t>новые профили на </a:t>
            </a:r>
            <a:r>
              <a:rPr lang="ru-RU" sz="2400" dirty="0" err="1"/>
              <a:t>h</a:t>
            </a:r>
            <a:r>
              <a:rPr lang="en-US" sz="2400" dirty="0" err="1"/>
              <a:t>h.ru</a:t>
            </a:r>
            <a:r>
              <a:rPr lang="en-US" sz="2400" dirty="0"/>
              <a:t> </a:t>
            </a:r>
            <a:r>
              <a:rPr lang="ru-RU" sz="2400" dirty="0"/>
              <a:t>в Екатеринбурге по должности «программист», присылай мне ссылки на резюме и подготовь для каждого приглашения на собеседование, используй данные …</a:t>
            </a:r>
            <a:endParaRPr lang="ru-KZ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E75910-0788-DEA5-A992-A34A2DCDFF30}"/>
              </a:ext>
            </a:extLst>
          </p:cNvPr>
          <p:cNvSpPr txBox="1"/>
          <p:nvPr/>
        </p:nvSpPr>
        <p:spPr>
          <a:xfrm>
            <a:off x="795867" y="3469808"/>
            <a:ext cx="45212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KZ" sz="2400" dirty="0"/>
              <a:t>Создай задачу, чтобы в 18:00 </a:t>
            </a:r>
            <a:r>
              <a:rPr lang="ru-RU" sz="2400" dirty="0"/>
              <a:t>ты анализировал состояние звёздного неба и погоду и присылал, если сегодня можно снять что-то необычное на телескоп </a:t>
            </a:r>
            <a:r>
              <a:rPr lang="en-US" sz="2400" dirty="0"/>
              <a:t>Skynet…</a:t>
            </a:r>
            <a:endParaRPr lang="ru-KZ" sz="2400" dirty="0"/>
          </a:p>
        </p:txBody>
      </p:sp>
    </p:spTree>
    <p:extLst>
      <p:ext uri="{BB962C8B-B14F-4D97-AF65-F5344CB8AC3E}">
        <p14:creationId xmlns:p14="http://schemas.microsoft.com/office/powerpoint/2010/main" val="61869732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27BC4-F4BB-8685-63D3-1D0B5A563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A9C7D95-16A1-D4D2-5386-9B12075495BB}"/>
              </a:ext>
            </a:extLst>
          </p:cNvPr>
          <p:cNvSpPr txBox="1"/>
          <p:nvPr/>
        </p:nvSpPr>
        <p:spPr>
          <a:xfrm>
            <a:off x="641131" y="199698"/>
            <a:ext cx="3895490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000" b="1">
                <a:solidFill>
                  <a:srgbClr val="00467A"/>
                </a:solidFill>
              </a:defRPr>
            </a:pPr>
            <a:r>
              <a:rPr lang="ru-RU" sz="4000" dirty="0"/>
              <a:t>Ноутбуки </a:t>
            </a:r>
            <a:r>
              <a:rPr lang="en-US" sz="4000" dirty="0"/>
              <a:t>Google</a:t>
            </a:r>
            <a:endParaRPr sz="4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CE3644-9D12-8E19-3DB3-BBACBF0748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757" y="1276916"/>
            <a:ext cx="9805828" cy="5238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FBD52D-A95E-EC0F-6AAA-57851687A448}"/>
              </a:ext>
            </a:extLst>
          </p:cNvPr>
          <p:cNvSpPr txBox="1"/>
          <p:nvPr/>
        </p:nvSpPr>
        <p:spPr>
          <a:xfrm>
            <a:off x="681757" y="907584"/>
            <a:ext cx="10956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Анализ до 50 источников, включая страницы Интернет, </a:t>
            </a:r>
            <a:r>
              <a:rPr lang="en-US" i="1" dirty="0"/>
              <a:t>PDF, </a:t>
            </a:r>
            <a:r>
              <a:rPr lang="ru-RU" i="1" dirty="0"/>
              <a:t>видео и аудио-материалы.</a:t>
            </a:r>
            <a:endParaRPr lang="ru-KZ" i="1" dirty="0"/>
          </a:p>
        </p:txBody>
      </p:sp>
    </p:spTree>
    <p:extLst>
      <p:ext uri="{BB962C8B-B14F-4D97-AF65-F5344CB8AC3E}">
        <p14:creationId xmlns:p14="http://schemas.microsoft.com/office/powerpoint/2010/main" val="390021014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5711</TotalTime>
  <Words>741</Words>
  <Application>Microsoft Macintosh PowerPoint</Application>
  <PresentationFormat>Широкоэкранный</PresentationFormat>
  <Paragraphs>105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ИИ-ассистенты и ИИ-агенты в браузере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Основы ИИ-чатов для педагогов</dc:title>
  <dc:creator>Никитин Сергей Васильевич</dc:creator>
  <cp:lastModifiedBy>Сергей Никитин</cp:lastModifiedBy>
  <cp:revision>82</cp:revision>
  <dcterms:created xsi:type="dcterms:W3CDTF">2025-04-02T07:02:16Z</dcterms:created>
  <dcterms:modified xsi:type="dcterms:W3CDTF">2026-03-27T06:12:16Z</dcterms:modified>
</cp:coreProperties>
</file>