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44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48640" y="384048"/>
            <a:ext cx="1783080" cy="310896"/>
          </a:xfrm>
          <a:prstGeom prst="roundRect">
            <a:avLst/>
          </a:prstGeom>
          <a:solidFill>
            <a:srgbClr val="F6E6D8"/>
          </a:solidFill>
          <a:ln>
            <a:solidFill>
              <a:srgbClr val="F6E6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9A5B24"/>
                </a:solidFill>
                <a:latin typeface="Calibri"/>
              </a:rPr>
              <a:t>Практика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5943600" cy="10972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800" b="1">
                <a:solidFill>
                  <a:srgbClr val="17202B"/>
                </a:solidFill>
                <a:latin typeface="Calibri"/>
              </a:rPr>
              <a:t>ИИ-агент в Yandex AI Studio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5303520" cy="12801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000" b="0">
                <a:solidFill>
                  <a:srgbClr val="5B6776"/>
                </a:solidFill>
                <a:latin typeface="Calibri"/>
              </a:rPr>
              <a:t>Короткая практика: собрать агента, подключить базу знаний и получить первый рабочий методический ответ.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39" y="3019647"/>
            <a:ext cx="2853779" cy="2647505"/>
          </a:xfrm>
          <a:prstGeom prst="roundRect">
            <a:avLst>
              <a:gd name="adj" fmla="val 7430"/>
            </a:avLst>
          </a:prstGeom>
          <a:solidFill>
            <a:srgbClr val="FFFDF9"/>
          </a:solidFill>
          <a:ln w="12700"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49808" y="3429001"/>
            <a:ext cx="2468880" cy="320040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algn="l"/>
            <a:r>
              <a:rPr lang="ru-RU" sz="1800" b="1" dirty="0">
                <a:solidFill>
                  <a:srgbClr val="17202B"/>
                </a:solidFill>
                <a:latin typeface="Calibri"/>
              </a:rPr>
              <a:t>Ответы на вопросы</a:t>
            </a:r>
            <a:endParaRPr sz="1800" b="1" dirty="0">
              <a:solidFill>
                <a:srgbClr val="17202B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9808" y="3611880"/>
            <a:ext cx="2468880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endParaRPr/>
          </a:p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• чем агент отличается от обычного чата</a:t>
            </a:r>
          </a:p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• как подключается база знаний</a:t>
            </a:r>
          </a:p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• какой результат считается рабочим</a:t>
            </a:r>
          </a:p>
        </p:txBody>
      </p:sp>
      <p:pic>
        <p:nvPicPr>
          <p:cNvPr id="8" name="Picture 7" descr="aistudio-dashbo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5080" y="713232"/>
            <a:ext cx="4892040" cy="30175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502920"/>
            <a:ext cx="5029200" cy="6400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400" b="1">
                <a:solidFill>
                  <a:srgbClr val="17202B"/>
                </a:solidFill>
                <a:latin typeface="Calibri"/>
              </a:rPr>
              <a:t>1. Что такое агент здесь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78992"/>
            <a:ext cx="6766560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0">
                <a:solidFill>
                  <a:srgbClr val="5B6776"/>
                </a:solidFill>
                <a:latin typeface="Calibri"/>
              </a:rPr>
              <a:t>Не просто чат, а настроенный помощник: инструкция + модель + база знаний + тестирование.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246120" cy="2011680"/>
          </a:xfrm>
          <a:prstGeom prst="roundRect">
            <a:avLst/>
          </a:prstGeom>
          <a:solidFill>
            <a:srgbClr val="F6E6D8"/>
          </a:solidFill>
          <a:ln w="12700"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13232" y="2029968"/>
            <a:ext cx="283464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Роль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2395728"/>
            <a:ext cx="28346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Методический помощник подбирает приемы под учебную ситуацию.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206240" y="1828800"/>
            <a:ext cx="3246120" cy="2011680"/>
          </a:xfrm>
          <a:prstGeom prst="roundRect">
            <a:avLst/>
          </a:prstGeom>
          <a:solidFill>
            <a:srgbClr val="DFEEF9"/>
          </a:solidFill>
          <a:ln w="12700"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370832" y="2029968"/>
            <a:ext cx="283464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Источник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70832" y="2395728"/>
            <a:ext cx="28346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Агент опирается на загруженный банк приемов, а не фантазирует “из головы”.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863840" y="1828800"/>
            <a:ext cx="3246120" cy="2011680"/>
          </a:xfrm>
          <a:prstGeom prst="roundRect">
            <a:avLst/>
          </a:prstGeom>
          <a:solidFill>
            <a:srgbClr val="E4F3EA"/>
          </a:solidFill>
          <a:ln w="12700"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028432" y="2029968"/>
            <a:ext cx="283464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Выход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28432" y="2395728"/>
            <a:ext cx="28346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Дает 1-3 варианта, поясняет выбор, риски и адаптацию.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251960"/>
            <a:ext cx="10561320" cy="936728"/>
          </a:xfrm>
          <a:prstGeom prst="roundRect">
            <a:avLst/>
          </a:prstGeom>
          <a:solidFill>
            <a:srgbClr val="FFFDF9"/>
          </a:solidFill>
          <a:ln w="12700"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04672" y="4498847"/>
            <a:ext cx="9966960" cy="594147"/>
          </a:xfrm>
          <a:prstGeom prst="rect">
            <a:avLst/>
          </a:prstGeom>
          <a:noFill/>
        </p:spPr>
        <p:txBody>
          <a:bodyPr wrap="square">
            <a:normAutofit lnSpcReduction="10000"/>
          </a:bodyPr>
          <a:lstStyle/>
          <a:p>
            <a:pPr algn="l"/>
            <a:r>
              <a:rPr sz="1700" b="1" dirty="0" err="1">
                <a:solidFill>
                  <a:srgbClr val="17202B"/>
                </a:solidFill>
                <a:latin typeface="Calibri"/>
              </a:rPr>
              <a:t>Формула</a:t>
            </a:r>
            <a:r>
              <a:rPr sz="17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1700" b="1" dirty="0" err="1">
                <a:solidFill>
                  <a:srgbClr val="17202B"/>
                </a:solidFill>
                <a:latin typeface="Calibri"/>
              </a:rPr>
              <a:t>практики</a:t>
            </a:r>
            <a:r>
              <a:rPr sz="1700" b="1" dirty="0">
                <a:solidFill>
                  <a:srgbClr val="17202B"/>
                </a:solidFill>
                <a:latin typeface="Calibri"/>
              </a:rPr>
              <a:t>: </a:t>
            </a:r>
            <a:r>
              <a:rPr sz="1700" b="1" dirty="0" err="1">
                <a:solidFill>
                  <a:srgbClr val="17202B"/>
                </a:solidFill>
                <a:latin typeface="Calibri"/>
              </a:rPr>
              <a:t>настроили</a:t>
            </a:r>
            <a:r>
              <a:rPr sz="17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1700" b="1" dirty="0" err="1">
                <a:solidFill>
                  <a:srgbClr val="17202B"/>
                </a:solidFill>
                <a:latin typeface="Calibri"/>
              </a:rPr>
              <a:t>агента</a:t>
            </a:r>
            <a:r>
              <a:rPr sz="1700" b="1" dirty="0">
                <a:solidFill>
                  <a:srgbClr val="17202B"/>
                </a:solidFill>
                <a:latin typeface="Calibri"/>
              </a:rPr>
              <a:t> → </a:t>
            </a:r>
            <a:r>
              <a:rPr sz="1700" b="1" dirty="0" err="1">
                <a:solidFill>
                  <a:srgbClr val="17202B"/>
                </a:solidFill>
                <a:latin typeface="Calibri"/>
              </a:rPr>
              <a:t>подключили</a:t>
            </a:r>
            <a:r>
              <a:rPr sz="1700" b="1" dirty="0">
                <a:solidFill>
                  <a:srgbClr val="17202B"/>
                </a:solidFill>
                <a:latin typeface="Calibri"/>
              </a:rPr>
              <a:t> File Search → </a:t>
            </a:r>
            <a:br>
              <a:rPr lang="ru-RU" sz="1700" b="1" dirty="0">
                <a:solidFill>
                  <a:srgbClr val="17202B"/>
                </a:solidFill>
                <a:latin typeface="Calibri"/>
              </a:rPr>
            </a:br>
            <a:r>
              <a:rPr lang="ru-RU" sz="1700" b="1" dirty="0">
                <a:solidFill>
                  <a:srgbClr val="17202B"/>
                </a:solidFill>
                <a:latin typeface="Calibri"/>
              </a:rPr>
              <a:t>											</a:t>
            </a:r>
            <a:r>
              <a:rPr sz="1700" b="1" dirty="0" err="1">
                <a:solidFill>
                  <a:srgbClr val="17202B"/>
                </a:solidFill>
                <a:latin typeface="Calibri"/>
              </a:rPr>
              <a:t>прогнали</a:t>
            </a:r>
            <a:r>
              <a:rPr sz="17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1700" b="1" dirty="0" err="1">
                <a:solidFill>
                  <a:srgbClr val="17202B"/>
                </a:solidFill>
                <a:latin typeface="Calibri"/>
              </a:rPr>
              <a:t>кейс</a:t>
            </a:r>
            <a:r>
              <a:rPr sz="1700" b="1" dirty="0">
                <a:solidFill>
                  <a:srgbClr val="17202B"/>
                </a:solidFill>
                <a:latin typeface="Calibri"/>
              </a:rPr>
              <a:t> → </a:t>
            </a:r>
            <a:r>
              <a:rPr sz="1700" b="1" dirty="0" err="1">
                <a:solidFill>
                  <a:srgbClr val="17202B"/>
                </a:solidFill>
                <a:latin typeface="Calibri"/>
              </a:rPr>
              <a:t>поправили</a:t>
            </a:r>
            <a:r>
              <a:rPr sz="17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1700" b="1" dirty="0" err="1">
                <a:solidFill>
                  <a:srgbClr val="17202B"/>
                </a:solidFill>
                <a:latin typeface="Calibri"/>
              </a:rPr>
              <a:t>инструкцию</a:t>
            </a:r>
            <a:r>
              <a:rPr sz="1700" b="1" dirty="0">
                <a:solidFill>
                  <a:srgbClr val="17202B"/>
                </a:solidFill>
                <a:latin typeface="Calibri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502920"/>
            <a:ext cx="5669280" cy="6400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400" b="1">
                <a:solidFill>
                  <a:srgbClr val="17202B"/>
                </a:solidFill>
                <a:latin typeface="Calibri"/>
              </a:rPr>
              <a:t>2. Как проходит практика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78992"/>
            <a:ext cx="6217920" cy="6400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0">
                <a:solidFill>
                  <a:srgbClr val="5B6776"/>
                </a:solidFill>
                <a:latin typeface="Calibri"/>
              </a:rPr>
              <a:t>Маршрут короткий: не изучаем платформу целиком, а собираем один рабочий сценарий.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783080"/>
            <a:ext cx="822960" cy="256032"/>
          </a:xfrm>
          <a:prstGeom prst="roundRect">
            <a:avLst/>
          </a:prstGeom>
          <a:solidFill>
            <a:srgbClr val="FFFDF9"/>
          </a:solidFill>
          <a:ln>
            <a:solidFill>
              <a:srgbClr val="FFFD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9A5B24"/>
                </a:solidFill>
                <a:latin typeface="Calibri"/>
              </a:rPr>
              <a:t>Шаг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03120"/>
            <a:ext cx="3200400" cy="31089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Создать AI-агента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468880"/>
            <a:ext cx="3063240" cy="56692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5B6776"/>
                </a:solidFill>
                <a:latin typeface="Calibri"/>
              </a:rPr>
              <a:t>Заполняем имя, описание, инструкцию и нажимаем «Создать».</a:t>
            </a:r>
          </a:p>
        </p:txBody>
      </p:sp>
      <p:pic>
        <p:nvPicPr>
          <p:cNvPr id="7" name="Picture 6" descr="aistudio-new-agent-step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330967"/>
            <a:ext cx="3246120" cy="1932214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206240" y="1783080"/>
            <a:ext cx="822960" cy="256032"/>
          </a:xfrm>
          <a:prstGeom prst="roundRect">
            <a:avLst/>
          </a:prstGeom>
          <a:solidFill>
            <a:srgbClr val="FFFDF9"/>
          </a:solidFill>
          <a:ln>
            <a:solidFill>
              <a:srgbClr val="FFFD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9A5B24"/>
                </a:solidFill>
                <a:latin typeface="Calibri"/>
              </a:rPr>
              <a:t>Шаг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06240" y="2103120"/>
            <a:ext cx="3200400" cy="31089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Подключить File Search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06240" y="2468880"/>
            <a:ext cx="3063240" cy="56692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5B6776"/>
                </a:solidFill>
                <a:latin typeface="Calibri"/>
              </a:rPr>
              <a:t>Создаем поисковый индекс и загружаем банк приемов.</a:t>
            </a:r>
          </a:p>
        </p:txBody>
      </p:sp>
      <p:pic>
        <p:nvPicPr>
          <p:cNvPr id="11" name="Picture 10" descr="aistudio-index-connect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6240" y="3330967"/>
            <a:ext cx="3246120" cy="1932214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7863840" y="1783080"/>
            <a:ext cx="822960" cy="256032"/>
          </a:xfrm>
          <a:prstGeom prst="roundRect">
            <a:avLst/>
          </a:prstGeom>
          <a:solidFill>
            <a:srgbClr val="FFFDF9"/>
          </a:solidFill>
          <a:ln>
            <a:solidFill>
              <a:srgbClr val="FFFD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9A5B24"/>
                </a:solidFill>
                <a:latin typeface="Calibri"/>
              </a:rPr>
              <a:t>Шаг 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03120"/>
            <a:ext cx="3200400" cy="31089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Проверить кейс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63840" y="2468880"/>
            <a:ext cx="3063240" cy="56692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5B6776"/>
                </a:solidFill>
                <a:latin typeface="Calibri"/>
              </a:rPr>
              <a:t>Смотрим, есть ли краткий вывод, 1-3 приема, риски и адаптация.</a:t>
            </a:r>
          </a:p>
        </p:txBody>
      </p:sp>
      <p:pic>
        <p:nvPicPr>
          <p:cNvPr id="15" name="Picture 14" descr="aistudio-test-case-entered-cle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3330967"/>
            <a:ext cx="3246120" cy="193221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502920"/>
            <a:ext cx="5852160" cy="6400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400" b="1">
                <a:solidFill>
                  <a:srgbClr val="17202B"/>
                </a:solidFill>
                <a:latin typeface="Calibri"/>
              </a:rPr>
              <a:t>3. Что должно получиться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78992"/>
            <a:ext cx="6217920" cy="6400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0">
                <a:solidFill>
                  <a:srgbClr val="5B6776"/>
                </a:solidFill>
                <a:latin typeface="Calibri"/>
              </a:rPr>
              <a:t>К концу практики у участника уже есть работающий прототип, а не просто черновой промпт.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783080"/>
            <a:ext cx="4206240" cy="3108960"/>
          </a:xfrm>
          <a:prstGeom prst="roundRect">
            <a:avLst>
              <a:gd name="adj" fmla="val 8459"/>
            </a:avLst>
          </a:prstGeom>
          <a:solidFill>
            <a:srgbClr val="FFFDF9"/>
          </a:solidFill>
          <a:ln w="12700"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04672" y="2011680"/>
            <a:ext cx="365760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Чек-лист результата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2359152"/>
            <a:ext cx="3657600" cy="2194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endParaRPr/>
          </a:p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• агент создан и сохранен</a:t>
            </a:r>
          </a:p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• банк приемов подключен через File Search</a:t>
            </a:r>
          </a:p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• первый кейс отработан</a:t>
            </a:r>
          </a:p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• ответ не слишком длинный</a:t>
            </a:r>
          </a:p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• в ответе есть риски и адаптация</a:t>
            </a:r>
          </a:p>
        </p:txBody>
      </p:sp>
      <p:pic>
        <p:nvPicPr>
          <p:cNvPr id="7" name="Picture 6" descr="aistudio-test-case-response-co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5806440" cy="3456214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640" y="5234625"/>
            <a:ext cx="10332720" cy="713232"/>
          </a:xfrm>
          <a:prstGeom prst="roundRect">
            <a:avLst/>
          </a:prstGeom>
          <a:solidFill>
            <a:srgbClr val="F6E6D8"/>
          </a:solidFill>
          <a:ln w="12700"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77240" y="5367528"/>
            <a:ext cx="9784080" cy="2286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1" dirty="0" err="1">
                <a:solidFill>
                  <a:srgbClr val="9A5B24"/>
                </a:solidFill>
                <a:latin typeface="Calibri"/>
              </a:rPr>
              <a:t>Важно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: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на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тестах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участники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сразу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видят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,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что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у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ответа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есть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стоимость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,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поэтому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лучше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прогонять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осмысленные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кейсы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,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а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не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 “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щелкать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”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модель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без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500" b="1" dirty="0" err="1">
                <a:solidFill>
                  <a:srgbClr val="9A5B24"/>
                </a:solidFill>
                <a:latin typeface="Calibri"/>
              </a:rPr>
              <a:t>цели</a:t>
            </a:r>
            <a:r>
              <a:rPr sz="1500" b="1" dirty="0">
                <a:solidFill>
                  <a:srgbClr val="9A5B24"/>
                </a:solidFill>
                <a:latin typeface="Calibri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502920"/>
            <a:ext cx="6217920" cy="6400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400" b="1">
                <a:solidFill>
                  <a:srgbClr val="17202B"/>
                </a:solidFill>
                <a:latin typeface="Calibri"/>
              </a:rPr>
              <a:t>4. Что можно делать дальше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78992"/>
            <a:ext cx="7132320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0">
                <a:solidFill>
                  <a:srgbClr val="5B6776"/>
                </a:solidFill>
                <a:latin typeface="Calibri"/>
              </a:rPr>
              <a:t>После первой сборки агент можно не только показывать на занятии, но и развивать в реальный рабочий инструмент.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5074920" cy="1188720"/>
          </a:xfrm>
          <a:prstGeom prst="roundRect">
            <a:avLst/>
          </a:prstGeom>
          <a:solidFill>
            <a:srgbClr val="FFFDF9"/>
          </a:solidFill>
          <a:ln w="12700"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1520" y="1993392"/>
            <a:ext cx="457200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1">
                <a:solidFill>
                  <a:srgbClr val="17202B"/>
                </a:solidFill>
                <a:latin typeface="Calibri"/>
              </a:rPr>
              <a:t>Использовать как отдельное приложение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286000"/>
            <a:ext cx="4572000" cy="43891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5B6776"/>
                </a:solidFill>
                <a:latin typeface="Calibri"/>
              </a:rPr>
              <a:t>Дать коллегам готовую точку входа в методическую помощь.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852159" y="1828800"/>
            <a:ext cx="5074920" cy="1188720"/>
          </a:xfrm>
          <a:prstGeom prst="roundRect">
            <a:avLst/>
          </a:prstGeom>
          <a:solidFill>
            <a:srgbClr val="FFFDF9"/>
          </a:solidFill>
          <a:ln w="12700"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035039" y="1993392"/>
            <a:ext cx="457200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1">
                <a:solidFill>
                  <a:srgbClr val="17202B"/>
                </a:solidFill>
                <a:latin typeface="Calibri"/>
              </a:rPr>
              <a:t>Подключать другие базы знаний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35039" y="2286000"/>
            <a:ext cx="4572000" cy="43891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5B6776"/>
                </a:solidFill>
                <a:latin typeface="Calibri"/>
              </a:rPr>
              <a:t>Например, предметные рекомендации, аналитические материалы, шаблоны уроков.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337560"/>
            <a:ext cx="5074920" cy="1188720"/>
          </a:xfrm>
          <a:prstGeom prst="roundRect">
            <a:avLst/>
          </a:prstGeom>
          <a:solidFill>
            <a:srgbClr val="FFFDF9"/>
          </a:solidFill>
          <a:ln w="12700"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31520" y="3502152"/>
            <a:ext cx="457200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1">
                <a:solidFill>
                  <a:srgbClr val="17202B"/>
                </a:solidFill>
                <a:latin typeface="Calibri"/>
              </a:rPr>
              <a:t>Делать предметные версии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3794760"/>
            <a:ext cx="4572000" cy="43891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5B6776"/>
                </a:solidFill>
                <a:latin typeface="Calibri"/>
              </a:rPr>
              <a:t>Отдельно под биологию, историю, русский язык или начальную школу.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852159" y="3337560"/>
            <a:ext cx="5074920" cy="1188720"/>
          </a:xfrm>
          <a:prstGeom prst="roundRect">
            <a:avLst/>
          </a:prstGeom>
          <a:solidFill>
            <a:srgbClr val="FFFDF9"/>
          </a:solidFill>
          <a:ln w="12700"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035039" y="3502152"/>
            <a:ext cx="457200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1">
                <a:solidFill>
                  <a:srgbClr val="17202B"/>
                </a:solidFill>
                <a:latin typeface="Calibri"/>
              </a:rPr>
              <a:t>Сопоставлять с расписанием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5039" y="3794760"/>
            <a:ext cx="4572000" cy="43891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5B6776"/>
                </a:solidFill>
                <a:latin typeface="Calibri"/>
              </a:rPr>
              <a:t>Не просто советовать приемы, а раскладывать их по занятиям недели.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138718"/>
            <a:ext cx="10561320" cy="731520"/>
          </a:xfrm>
          <a:prstGeom prst="roundRect">
            <a:avLst/>
          </a:prstGeom>
          <a:solidFill>
            <a:srgbClr val="E4F3EA"/>
          </a:solidFill>
          <a:ln w="12700"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86384" y="5303520"/>
            <a:ext cx="9966960" cy="23774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1">
                <a:solidFill>
                  <a:srgbClr val="215C43"/>
                </a:solidFill>
                <a:latin typeface="Calibri"/>
              </a:rPr>
              <a:t>Главная мысль: ценность возникает не от “магии ИИ”, а от явной методической логики, базы знаний и понятного критерия качества.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381</Words>
  <Application>Microsoft Macintosh PowerPoint</Application>
  <PresentationFormat>Широкоэкранный</PresentationFormat>
  <Paragraphs>49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Сергей Никитин</cp:lastModifiedBy>
  <cp:revision>9</cp:revision>
  <dcterms:created xsi:type="dcterms:W3CDTF">2013-01-27T09:14:16Z</dcterms:created>
  <dcterms:modified xsi:type="dcterms:W3CDTF">2026-03-27T08:03:01Z</dcterms:modified>
  <cp:category/>
</cp:coreProperties>
</file>