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4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penclaw.ai" TargetMode="External"/><Relationship Id="rId2" Type="http://schemas.openxmlformats.org/officeDocument/2006/relationships/hyperlink" Target="https://openclaw.ai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openclaw-course.pages.dev/ru/" TargetMode="External"/><Relationship Id="rId4" Type="http://schemas.openxmlformats.org/officeDocument/2006/relationships/hyperlink" Target="https://docs.openclaw.ai/instal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claw-course.pages.dev/ru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48640" y="384048"/>
            <a:ext cx="1783080" cy="384048"/>
          </a:xfrm>
          <a:prstGeom prst="roundRect">
            <a:avLst/>
          </a:prstGeom>
          <a:solidFill>
            <a:srgbClr val="F6E6D8"/>
          </a:solidFill>
          <a:ln>
            <a:solidFill>
              <a:srgbClr val="F6E6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9A5B24"/>
                </a:solidFill>
                <a:latin typeface="Calibri"/>
              </a:rPr>
              <a:t>Практика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68680"/>
            <a:ext cx="6035040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800" b="1">
                <a:solidFill>
                  <a:srgbClr val="17202B"/>
                </a:solidFill>
                <a:latin typeface="Calibri"/>
              </a:rPr>
              <a:t>OpenClaw: локальный AI-ассистент с OpenRouter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691640"/>
            <a:ext cx="5669280" cy="11430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000" b="0">
                <a:solidFill>
                  <a:srgbClr val="5B6776"/>
                </a:solidFill>
                <a:latin typeface="Calibri"/>
              </a:rPr>
              <a:t>Короткая практика: поставить OpenClaw, подключить OpenRouter и получить рабочий локальный маршрут для учебных и повседневных задач.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3255477"/>
            <a:ext cx="2926080" cy="2331720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9494" y="3489393"/>
            <a:ext cx="219456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 dirty="0" err="1">
                <a:solidFill>
                  <a:srgbClr val="17202B"/>
                </a:solidFill>
                <a:latin typeface="Calibri"/>
              </a:rPr>
              <a:t>Что</a:t>
            </a:r>
            <a:r>
              <a:rPr sz="18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17202B"/>
                </a:solidFill>
                <a:latin typeface="Calibri"/>
              </a:rPr>
              <a:t>разберем</a:t>
            </a:r>
            <a:endParaRPr sz="1800" b="1" dirty="0">
              <a:solidFill>
                <a:srgbClr val="17202B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9494" y="3886200"/>
            <a:ext cx="2331720" cy="1417320"/>
          </a:xfrm>
          <a:prstGeom prst="rect">
            <a:avLst/>
          </a:prstGeom>
          <a:noFill/>
        </p:spPr>
        <p:txBody>
          <a:bodyPr wrap="square">
            <a:normAutofit fontScale="92500" lnSpcReduction="20000"/>
          </a:bodyPr>
          <a:lstStyle/>
          <a:p>
            <a:pPr algn="l"/>
            <a:r>
              <a:rPr sz="1600" b="0" dirty="0" err="1">
                <a:solidFill>
                  <a:srgbClr val="5B6776"/>
                </a:solidFill>
                <a:latin typeface="Calibri"/>
              </a:rPr>
              <a:t>что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такое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OpenClaw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и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зачем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он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нужен</a:t>
            </a:r>
            <a:endParaRPr sz="1600" b="0" dirty="0">
              <a:solidFill>
                <a:srgbClr val="5B6776"/>
              </a:solidFill>
              <a:latin typeface="Calibri"/>
            </a:endParaRPr>
          </a:p>
          <a:p>
            <a:pPr algn="l"/>
            <a:r>
              <a:rPr sz="1600" b="0" dirty="0" err="1">
                <a:solidFill>
                  <a:srgbClr val="5B6776"/>
                </a:solidFill>
                <a:latin typeface="Calibri"/>
              </a:rPr>
              <a:t>где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его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взять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и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на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что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ставить</a:t>
            </a:r>
            <a:endParaRPr sz="1600" b="0" dirty="0">
              <a:solidFill>
                <a:srgbClr val="5B6776"/>
              </a:solidFill>
              <a:latin typeface="Calibri"/>
            </a:endParaRPr>
          </a:p>
          <a:p>
            <a:pPr algn="l"/>
            <a:r>
              <a:rPr sz="1600" b="0" dirty="0" err="1">
                <a:solidFill>
                  <a:srgbClr val="5B6776"/>
                </a:solidFill>
                <a:latin typeface="Calibri"/>
              </a:rPr>
              <a:t>как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подключить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OpenRouter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и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как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им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пользуются</a:t>
            </a:r>
            <a:endParaRPr sz="1600" b="0" dirty="0">
              <a:solidFill>
                <a:srgbClr val="5B6776"/>
              </a:solidFill>
              <a:latin typeface="Calibr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492240" y="777240"/>
            <a:ext cx="5074920" cy="4343401"/>
          </a:xfrm>
          <a:prstGeom prst="roundRect">
            <a:avLst/>
          </a:prstGeom>
          <a:solidFill>
            <a:srgbClr val="DFEEF9"/>
          </a:solidFill>
          <a:ln>
            <a:solidFill>
              <a:srgbClr val="DFEE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812280" y="1143000"/>
            <a:ext cx="1417320" cy="347472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17202B"/>
                </a:solidFill>
                <a:latin typeface="Calibri"/>
              </a:rPr>
              <a:t>Локально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12280" y="1627632"/>
            <a:ext cx="1737360" cy="1078992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040880" y="1874519"/>
            <a:ext cx="128016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900" b="1">
                <a:solidFill>
                  <a:srgbClr val="17202B"/>
                </a:solidFill>
                <a:latin typeface="Calibri"/>
              </a:rPr>
              <a:t>OpenClaw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04304" y="2212848"/>
            <a:ext cx="137160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200" b="0">
                <a:solidFill>
                  <a:srgbClr val="5B6776"/>
                </a:solidFill>
                <a:latin typeface="Calibri"/>
              </a:rPr>
              <a:t>чат, CLI, gateway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32520" y="1627632"/>
            <a:ext cx="1737360" cy="1078992"/>
          </a:xfrm>
          <a:prstGeom prst="roundRect">
            <a:avLst/>
          </a:prstGeom>
          <a:solidFill>
            <a:srgbClr val="F6E6D8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915400" y="1874519"/>
            <a:ext cx="137160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OpenRouter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87968" y="2212848"/>
            <a:ext cx="1426464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200" b="0">
                <a:solidFill>
                  <a:srgbClr val="5B6776"/>
                </a:solidFill>
                <a:latin typeface="Calibri"/>
              </a:rPr>
              <a:t>один ключ, много моделей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66175" y="1874519"/>
            <a:ext cx="329184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2800" b="1">
                <a:solidFill>
                  <a:srgbClr val="17202B"/>
                </a:solidFill>
                <a:latin typeface="Calibri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65490" y="3373179"/>
            <a:ext cx="3104389" cy="1411472"/>
          </a:xfrm>
          <a:prstGeom prst="roundRect">
            <a:avLst/>
          </a:prstGeom>
          <a:solidFill>
            <a:srgbClr val="E4F3EA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571231" y="3456432"/>
            <a:ext cx="2194560" cy="32918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215C43"/>
                </a:solidFill>
                <a:latin typeface="Calibri"/>
              </a:rPr>
              <a:t>Результат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71230" y="3794760"/>
            <a:ext cx="2715769" cy="84103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500" b="0" dirty="0" err="1">
                <a:solidFill>
                  <a:srgbClr val="17202B"/>
                </a:solidFill>
                <a:latin typeface="Calibri"/>
              </a:rPr>
              <a:t>быстрый</a:t>
            </a:r>
            <a:r>
              <a:rPr sz="1500" b="0" dirty="0">
                <a:solidFill>
                  <a:srgbClr val="17202B"/>
                </a:solidFill>
                <a:latin typeface="Calibri"/>
              </a:rPr>
              <a:t> </a:t>
            </a:r>
            <a:r>
              <a:rPr sz="1500" b="0" dirty="0" err="1">
                <a:solidFill>
                  <a:srgbClr val="17202B"/>
                </a:solidFill>
                <a:latin typeface="Calibri"/>
              </a:rPr>
              <a:t>доступ</a:t>
            </a:r>
            <a:r>
              <a:rPr sz="1500" b="0" dirty="0">
                <a:solidFill>
                  <a:srgbClr val="17202B"/>
                </a:solidFill>
                <a:latin typeface="Calibri"/>
              </a:rPr>
              <a:t> </a:t>
            </a:r>
            <a:r>
              <a:rPr sz="1500" b="0" dirty="0" err="1">
                <a:solidFill>
                  <a:srgbClr val="17202B"/>
                </a:solidFill>
                <a:latin typeface="Calibri"/>
              </a:rPr>
              <a:t>к</a:t>
            </a:r>
            <a:r>
              <a:rPr sz="1500" b="0" dirty="0">
                <a:solidFill>
                  <a:srgbClr val="17202B"/>
                </a:solidFill>
                <a:latin typeface="Calibri"/>
              </a:rPr>
              <a:t> </a:t>
            </a:r>
            <a:r>
              <a:rPr sz="1500" b="0" dirty="0" err="1">
                <a:solidFill>
                  <a:srgbClr val="17202B"/>
                </a:solidFill>
                <a:latin typeface="Calibri"/>
              </a:rPr>
              <a:t>разным</a:t>
            </a:r>
            <a:r>
              <a:rPr sz="1500" b="0" dirty="0">
                <a:solidFill>
                  <a:srgbClr val="17202B"/>
                </a:solidFill>
                <a:latin typeface="Calibri"/>
              </a:rPr>
              <a:t> LLM
</a:t>
            </a:r>
            <a:r>
              <a:rPr sz="1500" b="0" dirty="0" err="1">
                <a:solidFill>
                  <a:srgbClr val="17202B"/>
                </a:solidFill>
                <a:latin typeface="Calibri"/>
              </a:rPr>
              <a:t>из</a:t>
            </a:r>
            <a:r>
              <a:rPr sz="1500" b="0" dirty="0">
                <a:solidFill>
                  <a:srgbClr val="17202B"/>
                </a:solidFill>
                <a:latin typeface="Calibri"/>
              </a:rPr>
              <a:t> </a:t>
            </a:r>
            <a:r>
              <a:rPr sz="1500" b="0" dirty="0" err="1">
                <a:solidFill>
                  <a:srgbClr val="17202B"/>
                </a:solidFill>
                <a:latin typeface="Calibri"/>
              </a:rPr>
              <a:t>одного</a:t>
            </a:r>
            <a:r>
              <a:rPr sz="1500" b="0" dirty="0">
                <a:solidFill>
                  <a:srgbClr val="17202B"/>
                </a:solidFill>
                <a:latin typeface="Calibri"/>
              </a:rPr>
              <a:t> </a:t>
            </a:r>
            <a:r>
              <a:rPr sz="1500" b="0" dirty="0" err="1">
                <a:solidFill>
                  <a:srgbClr val="17202B"/>
                </a:solidFill>
                <a:latin typeface="Calibri"/>
              </a:rPr>
              <a:t>локального</a:t>
            </a:r>
            <a:r>
              <a:rPr sz="1500" b="0" dirty="0">
                <a:solidFill>
                  <a:srgbClr val="17202B"/>
                </a:solidFill>
                <a:latin typeface="Calibri"/>
              </a:rPr>
              <a:t> </a:t>
            </a:r>
            <a:r>
              <a:rPr sz="1500" b="0" dirty="0" err="1">
                <a:solidFill>
                  <a:srgbClr val="17202B"/>
                </a:solidFill>
                <a:latin typeface="Calibri"/>
              </a:rPr>
              <a:t>интерфейса</a:t>
            </a:r>
            <a:endParaRPr sz="1500" b="0" dirty="0">
              <a:solidFill>
                <a:srgbClr val="17202B"/>
              </a:solidFill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403435" y="2855906"/>
            <a:ext cx="329184" cy="329184"/>
          </a:xfrm>
          <a:prstGeom prst="rect">
            <a:avLst/>
          </a:prstGeom>
          <a:noFill/>
        </p:spPr>
        <p:txBody>
          <a:bodyPr wrap="square">
            <a:normAutofit fontScale="62500" lnSpcReduction="20000"/>
          </a:bodyPr>
          <a:lstStyle/>
          <a:p>
            <a:pPr algn="ctr"/>
            <a:r>
              <a:rPr sz="2800" b="1" dirty="0">
                <a:solidFill>
                  <a:srgbClr val="17202B"/>
                </a:solidFill>
                <a:latin typeface="Calibri"/>
              </a:rPr>
              <a:t>↓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67665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7202B"/>
                </a:solidFill>
                <a:latin typeface="Calibri"/>
              </a:rPr>
              <a:t>1. Что это и зачем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39" y="1024128"/>
            <a:ext cx="10360365" cy="68580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sz="3000" b="1" dirty="0" err="1">
                <a:solidFill>
                  <a:srgbClr val="17202B"/>
                </a:solidFill>
                <a:latin typeface="Calibri"/>
              </a:rPr>
              <a:t>OpenClaw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не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заменяет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модель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.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Это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локальная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точка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управления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: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интерфейс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,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настройки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,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провайдеры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и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понятный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маршрут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работы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39" y="1810512"/>
            <a:ext cx="813816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900" b="0" dirty="0" err="1">
                <a:solidFill>
                  <a:srgbClr val="5B6776"/>
                </a:solidFill>
                <a:latin typeface="Calibri"/>
              </a:rPr>
              <a:t>Смысл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практики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: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не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“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поговорить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с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ИИ”,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а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быстро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собрать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рабочую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среду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и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использовать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ее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как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постоянный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инструмент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3067" y="2606040"/>
            <a:ext cx="2880360" cy="2148840"/>
          </a:xfrm>
          <a:prstGeom prst="roundRect">
            <a:avLst/>
          </a:prstGeom>
          <a:solidFill>
            <a:srgbClr val="F6E6D8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4235" y="2862072"/>
            <a:ext cx="2377440" cy="27432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Что это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4235" y="3209544"/>
            <a:ext cx="2487168" cy="1170432"/>
          </a:xfrm>
          <a:prstGeom prst="rect">
            <a:avLst/>
          </a:prstGeom>
          <a:noFill/>
        </p:spPr>
        <p:txBody>
          <a:bodyPr wrap="square">
            <a:normAutofit fontScale="92500"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Локальный AI-ассистент и gateway, который помогает работать с моделями через единый интерфейс.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23466" y="2606040"/>
            <a:ext cx="2880360" cy="2148840"/>
          </a:xfrm>
          <a:prstGeom prst="roundRect">
            <a:avLst/>
          </a:prstGeom>
          <a:solidFill>
            <a:srgbClr val="DFEEF9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024634" y="2862072"/>
            <a:ext cx="2377440" cy="27432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Зачем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24634" y="3209544"/>
            <a:ext cx="2487168" cy="1170432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Чтобы не прыгать между сервисами: один маршрут для чата, настройки провайдера и выбора модели.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023867" y="2606040"/>
            <a:ext cx="2880360" cy="2148840"/>
          </a:xfrm>
          <a:prstGeom prst="roundRect">
            <a:avLst/>
          </a:prstGeom>
          <a:solidFill>
            <a:srgbClr val="E4F3EA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225035" y="2862072"/>
            <a:ext cx="2377440" cy="27432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Где полезен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25035" y="3209544"/>
            <a:ext cx="2487168" cy="1170432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Учебные материалы, планы, презентации, черновики, быстрые проверки и домашние эксперименты.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5129784"/>
            <a:ext cx="10561320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41248" y="5230368"/>
            <a:ext cx="996696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Формула старта: поставили OpenClaw → подключили OpenRouter → выбрали модель по умолчанию → используем для реальных задач, а не для демонстрации “магии”.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67665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7202B"/>
                </a:solidFill>
                <a:latin typeface="Calibri"/>
              </a:rPr>
              <a:t>2. Где взять и на что ставить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39" y="1024128"/>
            <a:ext cx="10477323" cy="886968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algn="l"/>
            <a:r>
              <a:rPr sz="3000" b="1" dirty="0" err="1">
                <a:solidFill>
                  <a:srgbClr val="17202B"/>
                </a:solidFill>
                <a:latin typeface="Calibri"/>
              </a:rPr>
              <a:t>У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OpenClaw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есть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официальный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сайт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,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документация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,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установочные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команды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и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отдельный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русскоязычный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курс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39" y="1783080"/>
            <a:ext cx="813816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900" b="0" dirty="0" err="1">
                <a:solidFill>
                  <a:srgbClr val="5B6776"/>
                </a:solidFill>
                <a:latin typeface="Calibri"/>
              </a:rPr>
              <a:t>Базовый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сценарий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для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участников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: macOS, Linux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или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WSL. </a:t>
            </a:r>
            <a:endParaRPr lang="ru-RU" sz="1900" b="0" dirty="0">
              <a:solidFill>
                <a:srgbClr val="5B6776"/>
              </a:solidFill>
              <a:latin typeface="Calibri"/>
            </a:endParaRPr>
          </a:p>
          <a:p>
            <a:pPr algn="l"/>
            <a:r>
              <a:rPr sz="1900" b="0" dirty="0">
                <a:solidFill>
                  <a:srgbClr val="5B6776"/>
                </a:solidFill>
                <a:latin typeface="Calibri"/>
              </a:rPr>
              <a:t>Windows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тоже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подходит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,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но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WSL2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обычно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стабильнее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68880"/>
            <a:ext cx="4023360" cy="2743200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86384" y="2697480"/>
            <a:ext cx="3383280" cy="29260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Точки входа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6384" y="3035808"/>
            <a:ext cx="338328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>
                <a:solidFill>
                  <a:srgbClr val="5B6776"/>
                </a:solidFill>
                <a:latin typeface="Calibri"/>
                <a:hlinkClick r:id="rId2"/>
              </a:rPr>
              <a:t>openclaw.ai</a:t>
            </a:r>
          </a:p>
          <a:p>
            <a:r>
              <a:rPr sz="1600">
                <a:solidFill>
                  <a:srgbClr val="5B6776"/>
                </a:solidFill>
                <a:latin typeface="Calibri"/>
                <a:hlinkClick r:id="rId3"/>
              </a:rPr>
              <a:t>docs.openclaw.ai</a:t>
            </a:r>
          </a:p>
          <a:p>
            <a:r>
              <a:rPr sz="1600">
                <a:solidFill>
                  <a:srgbClr val="5B6776"/>
                </a:solidFill>
                <a:latin typeface="Calibri"/>
                <a:hlinkClick r:id="rId4"/>
              </a:rPr>
              <a:t>docs.openclaw.ai/install</a:t>
            </a:r>
          </a:p>
          <a:p>
            <a:r>
              <a:rPr sz="1600">
                <a:solidFill>
                  <a:srgbClr val="5B6776"/>
                </a:solidFill>
                <a:latin typeface="Calibri"/>
                <a:hlinkClick r:id="rId5"/>
              </a:rPr>
              <a:t>openclaw-course.pages.dev/ru/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92040" y="2468880"/>
            <a:ext cx="2926080" cy="1188720"/>
          </a:xfrm>
          <a:prstGeom prst="roundRect">
            <a:avLst/>
          </a:prstGeom>
          <a:solidFill>
            <a:srgbClr val="F6E6D8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120640" y="2724912"/>
            <a:ext cx="23774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macOS / Linux / WSL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20640" y="3054096"/>
            <a:ext cx="2377440" cy="34747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Самый ровный путь для практики и дома.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92440" y="2468880"/>
            <a:ext cx="3017520" cy="1188720"/>
          </a:xfrm>
          <a:prstGeom prst="roundRect">
            <a:avLst/>
          </a:prstGeom>
          <a:solidFill>
            <a:srgbClr val="DFEEF9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321040" y="2724912"/>
            <a:ext cx="246888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Windows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21040" y="3054096"/>
            <a:ext cx="2468880" cy="34747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Можно через PowerShell, но WSL2 часто стабильнее.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892040" y="3822191"/>
            <a:ext cx="6217920" cy="1389888"/>
          </a:xfrm>
          <a:prstGeom prst="roundRect">
            <a:avLst/>
          </a:prstGeom>
          <a:solidFill>
            <a:srgbClr val="E4F3EA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138928" y="4069080"/>
            <a:ext cx="557784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215C43"/>
                </a:solidFill>
                <a:latin typeface="Calibri"/>
              </a:rPr>
              <a:t>Что нужно заранее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38928" y="4389120"/>
            <a:ext cx="5486400" cy="65836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17202B"/>
                </a:solidFill>
                <a:latin typeface="Calibri"/>
              </a:rPr>
              <a:t>Node.js 22+ для npm-установки или официальный установщик.</a:t>
            </a:r>
          </a:p>
          <a:p>
            <a:pPr algn="l"/>
            <a:r>
              <a:rPr sz="1500" b="0">
                <a:solidFill>
                  <a:srgbClr val="17202B"/>
                </a:solidFill>
                <a:latin typeface="Calibri"/>
              </a:rPr>
              <a:t>Интернет для настройки OpenRouter и проверки моделей.</a:t>
            </a:r>
          </a:p>
          <a:p>
            <a:pPr algn="l"/>
            <a:r>
              <a:rPr sz="1500" b="0">
                <a:solidFill>
                  <a:srgbClr val="17202B"/>
                </a:solidFill>
                <a:latin typeface="Calibri"/>
              </a:rPr>
              <a:t>Свой личный API-ключ, а не общий ключ из раздатки.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67665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 dirty="0">
                <a:solidFill>
                  <a:srgbClr val="17202B"/>
                </a:solidFill>
                <a:latin typeface="Calibri"/>
              </a:rPr>
              <a:t>3. </a:t>
            </a:r>
            <a:r>
              <a:rPr sz="2400" b="1" dirty="0" err="1">
                <a:solidFill>
                  <a:srgbClr val="17202B"/>
                </a:solidFill>
                <a:latin typeface="Calibri"/>
              </a:rPr>
              <a:t>Как</a:t>
            </a:r>
            <a:r>
              <a:rPr sz="24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2400" b="1" dirty="0" err="1">
                <a:solidFill>
                  <a:srgbClr val="17202B"/>
                </a:solidFill>
                <a:latin typeface="Calibri"/>
              </a:rPr>
              <a:t>установить</a:t>
            </a:r>
            <a:r>
              <a:rPr sz="24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2400" b="1" dirty="0" err="1">
                <a:solidFill>
                  <a:srgbClr val="17202B"/>
                </a:solidFill>
                <a:latin typeface="Calibri"/>
              </a:rPr>
              <a:t>и</a:t>
            </a:r>
            <a:r>
              <a:rPr sz="24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2400" b="1" dirty="0" err="1">
                <a:solidFill>
                  <a:srgbClr val="17202B"/>
                </a:solidFill>
                <a:latin typeface="Calibri"/>
              </a:rPr>
              <a:t>подключить</a:t>
            </a:r>
            <a:r>
              <a:rPr sz="24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2400" b="1" dirty="0" err="1">
                <a:solidFill>
                  <a:srgbClr val="17202B"/>
                </a:solidFill>
                <a:latin typeface="Calibri"/>
              </a:rPr>
              <a:t>OpenRouter</a:t>
            </a:r>
            <a:endParaRPr sz="2400" b="1" dirty="0">
              <a:solidFill>
                <a:srgbClr val="17202B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39" y="1024128"/>
            <a:ext cx="10402895" cy="68580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sz="3000" b="1" dirty="0" err="1">
                <a:solidFill>
                  <a:srgbClr val="17202B"/>
                </a:solidFill>
                <a:latin typeface="Calibri"/>
              </a:rPr>
              <a:t>Самый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понятный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старт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: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официальный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установщик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OpenClaw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,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затем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onboarding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под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OpenRouter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и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выбор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модели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по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умолчанию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600200"/>
            <a:ext cx="813816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900" b="0" dirty="0" err="1">
                <a:solidFill>
                  <a:srgbClr val="5B6776"/>
                </a:solidFill>
                <a:latin typeface="Calibri"/>
              </a:rPr>
              <a:t>Конкретная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бесплатная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модель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может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меняться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,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поэтому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удобнее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дать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OpenClaw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самому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выбрать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лучший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доступный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`:free`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вариант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514600"/>
            <a:ext cx="5166360" cy="2423160"/>
          </a:xfrm>
          <a:prstGeom prst="roundRect">
            <a:avLst/>
          </a:prstGeom>
          <a:solidFill>
            <a:srgbClr val="17202B"/>
          </a:solidFill>
          <a:ln>
            <a:solidFill>
              <a:srgbClr val="172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731519" y="2679192"/>
            <a:ext cx="2596471" cy="310896"/>
          </a:xfrm>
          <a:prstGeom prst="roundRect">
            <a:avLst/>
          </a:prstGeom>
          <a:solidFill>
            <a:srgbClr val="E4F3EA"/>
          </a:solidFill>
          <a:ln>
            <a:solidFill>
              <a:srgbClr val="E4F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 dirty="0">
                <a:solidFill>
                  <a:srgbClr val="215C43"/>
                </a:solidFill>
                <a:latin typeface="Calibri"/>
              </a:rPr>
              <a:t>macOS / Linux / WSL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154680"/>
            <a:ext cx="4764024" cy="1600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 dirty="0">
                <a:solidFill>
                  <a:srgbClr val="FFFFFF"/>
                </a:solidFill>
                <a:latin typeface="Calibri"/>
              </a:rPr>
              <a:t>curl -</a:t>
            </a:r>
            <a:r>
              <a:rPr sz="1500" b="0" dirty="0" err="1">
                <a:solidFill>
                  <a:srgbClr val="FFFFFF"/>
                </a:solidFill>
                <a:latin typeface="Calibri"/>
              </a:rPr>
              <a:t>fsSL</a:t>
            </a:r>
            <a:r>
              <a:rPr sz="1500" b="0" dirty="0">
                <a:solidFill>
                  <a:srgbClr val="FFFFFF"/>
                </a:solidFill>
                <a:latin typeface="Calibri"/>
              </a:rPr>
              <a:t> https://</a:t>
            </a:r>
            <a:r>
              <a:rPr sz="1500" b="0" dirty="0" err="1">
                <a:solidFill>
                  <a:srgbClr val="FFFFFF"/>
                </a:solidFill>
                <a:latin typeface="Calibri"/>
              </a:rPr>
              <a:t>openclaw.ai</a:t>
            </a:r>
            <a:r>
              <a:rPr sz="1500" b="0" dirty="0">
                <a:solidFill>
                  <a:srgbClr val="FFFFFF"/>
                </a:solidFill>
                <a:latin typeface="Calibri"/>
              </a:rPr>
              <a:t>/</a:t>
            </a:r>
            <a:r>
              <a:rPr sz="1500" b="0" dirty="0" err="1">
                <a:solidFill>
                  <a:srgbClr val="FFFFFF"/>
                </a:solidFill>
                <a:latin typeface="Calibri"/>
              </a:rPr>
              <a:t>install.sh</a:t>
            </a:r>
            <a:r>
              <a:rPr sz="1500" b="0" dirty="0">
                <a:solidFill>
                  <a:srgbClr val="FFFFFF"/>
                </a:solidFill>
                <a:latin typeface="Calibri"/>
              </a:rPr>
              <a:t> | bash</a:t>
            </a:r>
          </a:p>
          <a:p>
            <a:pPr algn="l"/>
            <a:endParaRPr sz="1500" b="0" dirty="0">
              <a:solidFill>
                <a:srgbClr val="FFFFFF"/>
              </a:solidFill>
              <a:latin typeface="Calibri"/>
            </a:endParaRPr>
          </a:p>
          <a:p>
            <a:pPr algn="l"/>
            <a:r>
              <a:rPr sz="1500" b="0" dirty="0">
                <a:solidFill>
                  <a:srgbClr val="FFFFFF"/>
                </a:solidFill>
                <a:latin typeface="Calibri"/>
              </a:rPr>
              <a:t>export OPENROUTER_API_KEY="</a:t>
            </a:r>
            <a:r>
              <a:rPr sz="1500" b="0" dirty="0" err="1">
                <a:solidFill>
                  <a:srgbClr val="FFFFFF"/>
                </a:solidFill>
                <a:latin typeface="Calibri"/>
              </a:rPr>
              <a:t>ваш_ключ</a:t>
            </a:r>
            <a:r>
              <a:rPr sz="1500" b="0" dirty="0">
                <a:solidFill>
                  <a:srgbClr val="FFFFFF"/>
                </a:solidFill>
                <a:latin typeface="Calibri"/>
              </a:rPr>
              <a:t>"</a:t>
            </a:r>
          </a:p>
          <a:p>
            <a:pPr algn="l"/>
            <a:r>
              <a:rPr sz="1500" b="0" dirty="0" err="1">
                <a:solidFill>
                  <a:srgbClr val="FFFFFF"/>
                </a:solidFill>
                <a:latin typeface="Calibri"/>
              </a:rPr>
              <a:t>openclaw</a:t>
            </a:r>
            <a:r>
              <a:rPr sz="1500" b="0" dirty="0">
                <a:solidFill>
                  <a:srgbClr val="FFFFFF"/>
                </a:solidFill>
                <a:latin typeface="Calibri"/>
              </a:rPr>
              <a:t> onboard --auth-choice </a:t>
            </a:r>
            <a:r>
              <a:rPr sz="1500" b="0" dirty="0" err="1">
                <a:solidFill>
                  <a:srgbClr val="FFFFFF"/>
                </a:solidFill>
                <a:latin typeface="Calibri"/>
              </a:rPr>
              <a:t>apiKey</a:t>
            </a:r>
            <a:r>
              <a:rPr sz="1500" b="0" dirty="0">
                <a:solidFill>
                  <a:srgbClr val="FFFFFF"/>
                </a:solidFill>
                <a:latin typeface="Calibri"/>
              </a:rPr>
              <a:t> \</a:t>
            </a:r>
          </a:p>
          <a:p>
            <a:pPr algn="l"/>
            <a:r>
              <a:rPr sz="1500" b="0" dirty="0">
                <a:solidFill>
                  <a:srgbClr val="FFFFFF"/>
                </a:solidFill>
                <a:latin typeface="Calibri"/>
              </a:rPr>
              <a:t>  --token-provider </a:t>
            </a:r>
            <a:r>
              <a:rPr sz="1500" b="0" dirty="0" err="1">
                <a:solidFill>
                  <a:srgbClr val="FFFFFF"/>
                </a:solidFill>
                <a:latin typeface="Calibri"/>
              </a:rPr>
              <a:t>openrouter</a:t>
            </a:r>
            <a:r>
              <a:rPr sz="1500" b="0" dirty="0">
                <a:solidFill>
                  <a:srgbClr val="FFFFFF"/>
                </a:solidFill>
                <a:latin typeface="Calibri"/>
              </a:rPr>
              <a:t> \</a:t>
            </a:r>
          </a:p>
          <a:p>
            <a:pPr algn="l"/>
            <a:r>
              <a:rPr sz="1500" b="0" dirty="0">
                <a:solidFill>
                  <a:srgbClr val="FFFFFF"/>
                </a:solidFill>
                <a:latin typeface="Calibri"/>
              </a:rPr>
              <a:t>  --token "$OPENROUTER_API_KEY"</a:t>
            </a:r>
          </a:p>
          <a:p>
            <a:pPr algn="l"/>
            <a:r>
              <a:rPr sz="1500" b="0" dirty="0" err="1">
                <a:solidFill>
                  <a:srgbClr val="FFFFFF"/>
                </a:solidFill>
                <a:latin typeface="Calibri"/>
              </a:rPr>
              <a:t>openclaw</a:t>
            </a:r>
            <a:r>
              <a:rPr sz="1500" b="0" dirty="0">
                <a:solidFill>
                  <a:srgbClr val="FFFFFF"/>
                </a:solidFill>
                <a:latin typeface="Calibri"/>
              </a:rPr>
              <a:t> models scan --set-default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89320" y="2514600"/>
            <a:ext cx="5577840" cy="2423160"/>
          </a:xfrm>
          <a:prstGeom prst="roundRect">
            <a:avLst/>
          </a:prstGeom>
          <a:solidFill>
            <a:srgbClr val="17202B"/>
          </a:solidFill>
          <a:ln>
            <a:solidFill>
              <a:srgbClr val="172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172200" y="2679192"/>
            <a:ext cx="1097280" cy="310896"/>
          </a:xfrm>
          <a:prstGeom prst="roundRect">
            <a:avLst/>
          </a:prstGeom>
          <a:solidFill>
            <a:srgbClr val="E4F3EA"/>
          </a:solidFill>
          <a:ln>
            <a:solidFill>
              <a:srgbClr val="E4F3E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215C43"/>
                </a:solidFill>
                <a:latin typeface="Calibri"/>
              </a:rPr>
              <a:t>Проверка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90488" y="3154680"/>
            <a:ext cx="5175504" cy="16002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openclaw status</a:t>
            </a:r>
          </a:p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openclaw doctor --non-interactive</a:t>
            </a:r>
          </a:p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openclaw models list</a:t>
            </a:r>
          </a:p>
          <a:p>
            <a:pPr algn="l"/>
            <a:r>
              <a:rPr sz="1500" b="0">
                <a:solidFill>
                  <a:srgbClr val="FFFFFF"/>
                </a:solidFill>
                <a:latin typeface="Calibri"/>
              </a:rPr>
              <a:t>openclaw status --all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5383264"/>
            <a:ext cx="11018520" cy="713232"/>
          </a:xfrm>
          <a:prstGeom prst="roundRect">
            <a:avLst/>
          </a:prstGeom>
          <a:solidFill>
            <a:srgbClr val="F6E6D8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2960" y="5413248"/>
            <a:ext cx="10424160" cy="2560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 dirty="0" err="1">
                <a:solidFill>
                  <a:srgbClr val="9A5B24"/>
                </a:solidFill>
                <a:latin typeface="Calibri"/>
              </a:rPr>
              <a:t>Смысл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маршрута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: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поставить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OpenClaw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,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дать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ему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ключ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OpenRouter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,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затем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автоматически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выбрать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рабочую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модель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для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старта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и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сразу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перейти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к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9A5B24"/>
                </a:solidFill>
                <a:latin typeface="Calibri"/>
              </a:rPr>
              <a:t>практике</a:t>
            </a:r>
            <a:r>
              <a:rPr sz="1800" b="1" dirty="0">
                <a:solidFill>
                  <a:srgbClr val="9A5B24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67665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7202B"/>
                </a:solidFill>
                <a:latin typeface="Calibri"/>
              </a:rPr>
              <a:t>4. Как OpenClaw используют на практике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24128"/>
            <a:ext cx="10721872" cy="68580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sz="3000" b="1" dirty="0" err="1">
                <a:solidFill>
                  <a:srgbClr val="17202B"/>
                </a:solidFill>
                <a:latin typeface="Calibri"/>
              </a:rPr>
              <a:t>Самый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сильный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сценарий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не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в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абстрактном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чате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,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а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в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цепочке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от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задачи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к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готовому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материалу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600200"/>
            <a:ext cx="1109472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900" b="0" dirty="0" err="1">
                <a:solidFill>
                  <a:srgbClr val="5B6776"/>
                </a:solidFill>
                <a:latin typeface="Calibri"/>
              </a:rPr>
              <a:t>OpenClaw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полезен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как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ускоритель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: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сначала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структура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,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потом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презентация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,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раздатка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,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задания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и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900" b="0" dirty="0" err="1">
                <a:solidFill>
                  <a:srgbClr val="5B6776"/>
                </a:solidFill>
                <a:latin typeface="Calibri"/>
              </a:rPr>
              <a:t>критерии</a:t>
            </a:r>
            <a:r>
              <a:rPr sz="1900" b="0" dirty="0">
                <a:solidFill>
                  <a:srgbClr val="5B6776"/>
                </a:solidFill>
                <a:latin typeface="Calibri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68880"/>
            <a:ext cx="868680" cy="292608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9A5B24"/>
                </a:solidFill>
                <a:latin typeface="Calibri"/>
              </a:rPr>
              <a:t>Шаг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816352"/>
            <a:ext cx="265176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План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145536"/>
            <a:ext cx="274320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Собрать план занятия, цель, этапы, практику и проверку понимания.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06240" y="2468880"/>
            <a:ext cx="868680" cy="292608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9A5B24"/>
                </a:solidFill>
                <a:latin typeface="Calibri"/>
              </a:rPr>
              <a:t>Шаг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06240" y="2816352"/>
            <a:ext cx="265176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Презентация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06240" y="3145536"/>
            <a:ext cx="274320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Преобразовать план в 6-8 слайдов с тезисами и заметками для преподавателя.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63840" y="2468880"/>
            <a:ext cx="868680" cy="292608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9A5B24"/>
                </a:solidFill>
                <a:latin typeface="Calibri"/>
              </a:rPr>
              <a:t>Шаг 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63840" y="2816352"/>
            <a:ext cx="2651760" cy="27432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>
                <a:solidFill>
                  <a:srgbClr val="17202B"/>
                </a:solidFill>
                <a:latin typeface="Calibri"/>
              </a:rPr>
              <a:t>Материалы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3145536"/>
            <a:ext cx="274320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>
                <a:solidFill>
                  <a:srgbClr val="5B6776"/>
                </a:solidFill>
                <a:latin typeface="Calibri"/>
              </a:rPr>
              <a:t>Добрать раздатку, задания, мини-квиз или рубрику оценивания.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503420"/>
            <a:ext cx="1097280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46760" y="4690872"/>
            <a:ext cx="9966960" cy="51663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 dirty="0" err="1">
                <a:solidFill>
                  <a:srgbClr val="17202B"/>
                </a:solidFill>
                <a:latin typeface="Calibri"/>
              </a:rPr>
              <a:t>Хороший</a:t>
            </a:r>
            <a:r>
              <a:rPr sz="18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17202B"/>
                </a:solidFill>
                <a:latin typeface="Calibri"/>
              </a:rPr>
              <a:t>запрос</a:t>
            </a:r>
            <a:r>
              <a:rPr sz="18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17202B"/>
                </a:solidFill>
                <a:latin typeface="Calibri"/>
              </a:rPr>
              <a:t>обычно</a:t>
            </a:r>
            <a:r>
              <a:rPr sz="18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17202B"/>
                </a:solidFill>
                <a:latin typeface="Calibri"/>
              </a:rPr>
              <a:t>содержит</a:t>
            </a:r>
            <a:r>
              <a:rPr sz="1800" b="1" dirty="0">
                <a:solidFill>
                  <a:srgbClr val="17202B"/>
                </a:solidFill>
                <a:latin typeface="Calibri"/>
              </a:rPr>
              <a:t> 5 </a:t>
            </a:r>
            <a:r>
              <a:rPr sz="1800" b="1" dirty="0" err="1">
                <a:solidFill>
                  <a:srgbClr val="17202B"/>
                </a:solidFill>
                <a:latin typeface="Calibri"/>
              </a:rPr>
              <a:t>вещей</a:t>
            </a:r>
            <a:endParaRPr sz="1800" b="1" dirty="0">
              <a:solidFill>
                <a:srgbClr val="17202B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6760" y="4951476"/>
            <a:ext cx="10698480" cy="3657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600" b="0" dirty="0" err="1">
                <a:solidFill>
                  <a:srgbClr val="5B6776"/>
                </a:solidFill>
                <a:latin typeface="Calibri"/>
              </a:rPr>
              <a:t>кто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вы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и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что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ведете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•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для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кого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материал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•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что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нужно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получить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•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какие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есть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ограничения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•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в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каком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формате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нужен</a:t>
            </a:r>
            <a:r>
              <a:rPr sz="1600" b="0" dirty="0">
                <a:solidFill>
                  <a:srgbClr val="5B6776"/>
                </a:solidFill>
                <a:latin typeface="Calibri"/>
              </a:rPr>
              <a:t> </a:t>
            </a:r>
            <a:r>
              <a:rPr sz="1600" b="0" dirty="0" err="1">
                <a:solidFill>
                  <a:srgbClr val="5B6776"/>
                </a:solidFill>
                <a:latin typeface="Calibri"/>
              </a:rPr>
              <a:t>ответ</a:t>
            </a:r>
            <a:endParaRPr sz="1600" b="0" dirty="0">
              <a:solidFill>
                <a:srgbClr val="5B6776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502920"/>
            <a:ext cx="6766560" cy="59436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400" b="1">
                <a:solidFill>
                  <a:srgbClr val="17202B"/>
                </a:solidFill>
                <a:latin typeface="Calibri"/>
              </a:rPr>
              <a:t>5. Основные преимущества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964692"/>
            <a:ext cx="10469880" cy="685800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algn="l"/>
            <a:r>
              <a:rPr sz="3000" b="1" dirty="0" err="1">
                <a:solidFill>
                  <a:srgbClr val="17202B"/>
                </a:solidFill>
                <a:latin typeface="Calibri"/>
              </a:rPr>
              <a:t>OpenClaw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хорошо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показывает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себя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там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,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где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нужен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локальный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,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понятный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и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воспроизводимый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маршрут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работы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с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17202B"/>
                </a:solidFill>
                <a:latin typeface="Calibri"/>
              </a:rPr>
              <a:t>моделями</a:t>
            </a:r>
            <a:r>
              <a:rPr sz="3000" b="1" dirty="0">
                <a:solidFill>
                  <a:srgbClr val="17202B"/>
                </a:solidFill>
                <a:latin typeface="Calibri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600200"/>
            <a:ext cx="8138160" cy="713232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900" b="0">
                <a:solidFill>
                  <a:srgbClr val="5B6776"/>
                </a:solidFill>
                <a:latin typeface="Calibri"/>
              </a:rPr>
              <a:t>Ценность возникает не из-за “магии ИИ”, а из-за удобной сборки процесса: доступ, выбор модели, проверка и повторяемость.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68880"/>
            <a:ext cx="52120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49808" y="2633472"/>
            <a:ext cx="4572000" cy="21945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7202B"/>
                </a:solidFill>
                <a:latin typeface="Calibri"/>
              </a:rPr>
              <a:t>Локальный контроль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926080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Своя среда, свои ключи, свои настройки и понятное место, где все собрано.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06440" y="2468880"/>
            <a:ext cx="52120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007608" y="2633472"/>
            <a:ext cx="4572000" cy="21945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7202B"/>
                </a:solidFill>
                <a:latin typeface="Calibri"/>
              </a:rPr>
              <a:t>Один вход к разным LLM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07608" y="2926080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OpenRouter позволяет работать с разными моделями без смены клиентского интерфейса.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749039"/>
            <a:ext cx="52120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49808" y="3913631"/>
            <a:ext cx="4572000" cy="21945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7202B"/>
                </a:solidFill>
                <a:latin typeface="Calibri"/>
              </a:rPr>
              <a:t>Быстрый старт для курса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8" y="4206239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Можно быстро довести группу до рабочего состояния и дать одинаковый маршрут практики.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806440" y="3749039"/>
            <a:ext cx="521208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007608" y="3913631"/>
            <a:ext cx="4572000" cy="219456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700" b="1">
                <a:solidFill>
                  <a:srgbClr val="17202B"/>
                </a:solidFill>
                <a:latin typeface="Calibri"/>
              </a:rPr>
              <a:t>Удобно развивать дальше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07608" y="4206239"/>
            <a:ext cx="4572000" cy="384048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500" b="0">
                <a:solidFill>
                  <a:srgbClr val="5B6776"/>
                </a:solidFill>
                <a:latin typeface="Calibri"/>
              </a:rPr>
              <a:t>После первого запуска легко переходить к своим шаблонам, сценариям и более сложным агентам.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5047488"/>
            <a:ext cx="10972800" cy="713232"/>
          </a:xfrm>
          <a:prstGeom prst="roundRect">
            <a:avLst/>
          </a:prstGeom>
          <a:solidFill>
            <a:srgbClr val="E4F3EA"/>
          </a:solidFill>
          <a:ln>
            <a:solidFill>
              <a:srgbClr val="DDD5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77240" y="5212080"/>
            <a:ext cx="7040880" cy="3749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1800" b="1" dirty="0" err="1">
                <a:solidFill>
                  <a:srgbClr val="215C43"/>
                </a:solidFill>
                <a:latin typeface="Calibri"/>
              </a:rPr>
              <a:t>Русскоязычный</a:t>
            </a:r>
            <a:r>
              <a:rPr sz="1800" b="1" dirty="0">
                <a:solidFill>
                  <a:srgbClr val="215C43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215C43"/>
                </a:solidFill>
                <a:latin typeface="Calibri"/>
              </a:rPr>
              <a:t>курс</a:t>
            </a:r>
            <a:r>
              <a:rPr sz="1800" b="1" dirty="0">
                <a:solidFill>
                  <a:srgbClr val="215C43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215C43"/>
                </a:solidFill>
                <a:latin typeface="Calibri"/>
              </a:rPr>
              <a:t>для</a:t>
            </a:r>
            <a:r>
              <a:rPr sz="1800" b="1" dirty="0">
                <a:solidFill>
                  <a:srgbClr val="215C43"/>
                </a:solidFill>
                <a:latin typeface="Calibri"/>
              </a:rPr>
              <a:t> </a:t>
            </a:r>
            <a:r>
              <a:rPr sz="1800" b="1" dirty="0" err="1">
                <a:solidFill>
                  <a:srgbClr val="215C43"/>
                </a:solidFill>
                <a:latin typeface="Calibri"/>
              </a:rPr>
              <a:t>старта</a:t>
            </a:r>
            <a:r>
              <a:rPr sz="1800" b="1" dirty="0">
                <a:solidFill>
                  <a:srgbClr val="215C43"/>
                </a:solidFill>
                <a:latin typeface="Calibri"/>
              </a:rPr>
              <a:t>: </a:t>
            </a:r>
            <a:r>
              <a:rPr sz="1800" b="1" dirty="0" err="1">
                <a:solidFill>
                  <a:srgbClr val="215C43"/>
                </a:solidFill>
                <a:latin typeface="Calibri"/>
              </a:rPr>
              <a:t>openclaw-course.pages.dev</a:t>
            </a:r>
            <a:r>
              <a:rPr sz="1800" b="1" dirty="0">
                <a:solidFill>
                  <a:srgbClr val="215C43"/>
                </a:solidFill>
                <a:latin typeface="Calibri"/>
              </a:rPr>
              <a:t>/</a:t>
            </a:r>
            <a:r>
              <a:rPr sz="1800" b="1" dirty="0" err="1">
                <a:solidFill>
                  <a:srgbClr val="215C43"/>
                </a:solidFill>
                <a:latin typeface="Calibri"/>
              </a:rPr>
              <a:t>ru</a:t>
            </a:r>
            <a:r>
              <a:rPr sz="1800" b="1" dirty="0">
                <a:solidFill>
                  <a:srgbClr val="215C43"/>
                </a:solidFill>
                <a:latin typeface="Calibri"/>
              </a:rPr>
              <a:t>/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46720" y="5212080"/>
            <a:ext cx="2651760" cy="374904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ctr"/>
            <a:r>
              <a:rPr sz="1600" b="1" dirty="0">
                <a:solidFill>
                  <a:srgbClr val="17202B"/>
                </a:solidFill>
                <a:latin typeface="Calibri"/>
                <a:hlinkClick r:id="rId2"/>
              </a:rPr>
              <a:t>Открыть курс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704</Words>
  <Application>Microsoft Macintosh PowerPoint</Application>
  <PresentationFormat>Широкоэкранный</PresentationFormat>
  <Paragraphs>87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OpenClaw: локальный AI-ассистент с OpenRouter</dc:title>
  <dc:subject>Практическая работа №3</dc:subject>
  <dc:creator>Codex</dc:creator>
  <cp:keywords/>
  <dc:description>Собрано автоматически через python-pptx</dc:description>
  <cp:lastModifiedBy>Сергей Никитин</cp:lastModifiedBy>
  <cp:revision>16</cp:revision>
  <dcterms:created xsi:type="dcterms:W3CDTF">2013-01-27T09:14:16Z</dcterms:created>
  <dcterms:modified xsi:type="dcterms:W3CDTF">2026-03-27T16:40:33Z</dcterms:modified>
  <cp:category/>
</cp:coreProperties>
</file>